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57" r:id="rId5"/>
    <p:sldId id="258" r:id="rId6"/>
    <p:sldId id="259" r:id="rId7"/>
    <p:sldId id="273" r:id="rId8"/>
    <p:sldId id="274" r:id="rId9"/>
    <p:sldId id="275" r:id="rId10"/>
    <p:sldId id="276" r:id="rId11"/>
    <p:sldId id="277" r:id="rId12"/>
    <p:sldId id="278" r:id="rId13"/>
    <p:sldId id="279" r:id="rId14"/>
    <p:sldId id="280" r:id="rId15"/>
    <p:sldId id="295" r:id="rId16"/>
    <p:sldId id="304" r:id="rId17"/>
    <p:sldId id="294" r:id="rId18"/>
    <p:sldId id="299" r:id="rId19"/>
    <p:sldId id="300" r:id="rId20"/>
    <p:sldId id="296" r:id="rId21"/>
    <p:sldId id="301" r:id="rId22"/>
    <p:sldId id="297" r:id="rId23"/>
    <p:sldId id="298" r:id="rId24"/>
    <p:sldId id="302" r:id="rId25"/>
    <p:sldId id="303" r:id="rId26"/>
    <p:sldId id="305" r:id="rId27"/>
    <p:sldId id="306" r:id="rId28"/>
    <p:sldId id="307" r:id="rId29"/>
    <p:sldId id="308" r:id="rId30"/>
    <p:sldId id="309" r:id="rId31"/>
    <p:sldId id="310" r:id="rId32"/>
    <p:sldId id="311" r:id="rId33"/>
    <p:sldId id="312" r:id="rId34"/>
    <p:sldId id="313" r:id="rId35"/>
    <p:sldId id="314" r:id="rId36"/>
    <p:sldId id="315" r:id="rId37"/>
    <p:sldId id="318" r:id="rId38"/>
    <p:sldId id="316" r:id="rId39"/>
    <p:sldId id="317" r:id="rId40"/>
    <p:sldId id="260" r:id="rId41"/>
    <p:sldId id="261" r:id="rId42"/>
    <p:sldId id="281" r:id="rId43"/>
    <p:sldId id="262" r:id="rId44"/>
    <p:sldId id="263" r:id="rId45"/>
    <p:sldId id="264" r:id="rId46"/>
    <p:sldId id="282" r:id="rId47"/>
    <p:sldId id="283" r:id="rId48"/>
    <p:sldId id="284" r:id="rId49"/>
    <p:sldId id="267" r:id="rId50"/>
    <p:sldId id="268" r:id="rId51"/>
    <p:sldId id="285" r:id="rId52"/>
    <p:sldId id="286" r:id="rId53"/>
    <p:sldId id="269" r:id="rId54"/>
    <p:sldId id="287" r:id="rId55"/>
    <p:sldId id="290" r:id="rId56"/>
    <p:sldId id="270" r:id="rId57"/>
    <p:sldId id="288" r:id="rId58"/>
    <p:sldId id="289" r:id="rId59"/>
    <p:sldId id="291" r:id="rId60"/>
    <p:sldId id="292" r:id="rId61"/>
    <p:sldId id="319" r:id="rId62"/>
    <p:sldId id="320" r:id="rId63"/>
    <p:sldId id="321" r:id="rId64"/>
    <p:sldId id="322" r:id="rId65"/>
    <p:sldId id="323" r:id="rId66"/>
    <p:sldId id="324" r:id="rId67"/>
    <p:sldId id="325" r:id="rId68"/>
    <p:sldId id="326" r:id="rId69"/>
    <p:sldId id="29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5" d="100"/>
          <a:sy n="95" d="100"/>
        </p:scale>
        <p:origin x="-768" y="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85420-7D3C-49D4-A050-2CB4DA74D0D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4948CB0-2E4F-46E5-8431-283C59471221}">
      <dgm:prSet phldrT="[Text]"/>
      <dgm:spPr>
        <a:solidFill>
          <a:schemeClr val="accent2">
            <a:lumMod val="60000"/>
            <a:lumOff val="40000"/>
          </a:schemeClr>
        </a:solidFill>
      </dgm:spPr>
      <dgm:t>
        <a:bodyPr/>
        <a:lstStyle/>
        <a:p>
          <a:r>
            <a:rPr lang="en-US" dirty="0" smtClean="0"/>
            <a:t>1</a:t>
          </a:r>
          <a:endParaRPr lang="en-US" dirty="0"/>
        </a:p>
      </dgm:t>
    </dgm:pt>
    <dgm:pt modelId="{87C2AFA0-3A68-44B1-90A7-4AEEF5DE1173}" type="parTrans" cxnId="{F68DF54A-57E5-4DBF-BD9A-A365CD16A9E2}">
      <dgm:prSet/>
      <dgm:spPr/>
      <dgm:t>
        <a:bodyPr/>
        <a:lstStyle/>
        <a:p>
          <a:endParaRPr lang="en-US"/>
        </a:p>
      </dgm:t>
    </dgm:pt>
    <dgm:pt modelId="{61420F4E-0865-4689-9D03-D5A8122EE4AB}" type="sibTrans" cxnId="{F68DF54A-57E5-4DBF-BD9A-A365CD16A9E2}">
      <dgm:prSet/>
      <dgm:spPr/>
      <dgm:t>
        <a:bodyPr/>
        <a:lstStyle/>
        <a:p>
          <a:endParaRPr lang="en-US"/>
        </a:p>
      </dgm:t>
    </dgm:pt>
    <dgm:pt modelId="{65D43F07-2E1E-44BA-A7DE-141F7E0FC341}">
      <dgm:prSet phldrT="[Text]"/>
      <dgm:spPr>
        <a:solidFill>
          <a:schemeClr val="accent2">
            <a:lumMod val="40000"/>
            <a:lumOff val="60000"/>
            <a:alpha val="90000"/>
          </a:schemeClr>
        </a:solidFill>
      </dgm:spPr>
      <dgm:t>
        <a:bodyPr/>
        <a:lstStyle/>
        <a:p>
          <a:r>
            <a:rPr lang="en-US" dirty="0" smtClean="0"/>
            <a:t>Natural</a:t>
          </a:r>
          <a:endParaRPr lang="en-US" dirty="0"/>
        </a:p>
      </dgm:t>
    </dgm:pt>
    <dgm:pt modelId="{E7CD7045-0A07-4137-81AB-BB0CCCA7A8B8}" type="parTrans" cxnId="{2BBF27B6-E41D-4CC7-AA36-86FAF2EADB99}">
      <dgm:prSet/>
      <dgm:spPr/>
      <dgm:t>
        <a:bodyPr/>
        <a:lstStyle/>
        <a:p>
          <a:endParaRPr lang="en-US"/>
        </a:p>
      </dgm:t>
    </dgm:pt>
    <dgm:pt modelId="{E793E24E-779C-402A-8755-66DE18C6A672}" type="sibTrans" cxnId="{2BBF27B6-E41D-4CC7-AA36-86FAF2EADB99}">
      <dgm:prSet/>
      <dgm:spPr/>
      <dgm:t>
        <a:bodyPr/>
        <a:lstStyle/>
        <a:p>
          <a:endParaRPr lang="en-US"/>
        </a:p>
      </dgm:t>
    </dgm:pt>
    <dgm:pt modelId="{89A80624-E9EA-414E-9BA6-7F66A53D1392}">
      <dgm:prSet phldrT="[Text]"/>
      <dgm:spPr>
        <a:solidFill>
          <a:srgbClr val="0070C0"/>
        </a:solidFill>
      </dgm:spPr>
      <dgm:t>
        <a:bodyPr/>
        <a:lstStyle/>
        <a:p>
          <a:r>
            <a:rPr lang="en-US" dirty="0" smtClean="0"/>
            <a:t>2</a:t>
          </a:r>
          <a:endParaRPr lang="en-US" dirty="0"/>
        </a:p>
      </dgm:t>
    </dgm:pt>
    <dgm:pt modelId="{3AFC6D49-8DFB-43A1-A6FA-F82033FA12E9}" type="parTrans" cxnId="{D35748F5-D2DD-4171-9720-6DB611C87031}">
      <dgm:prSet/>
      <dgm:spPr/>
      <dgm:t>
        <a:bodyPr/>
        <a:lstStyle/>
        <a:p>
          <a:endParaRPr lang="en-US"/>
        </a:p>
      </dgm:t>
    </dgm:pt>
    <dgm:pt modelId="{E4B085A3-6BC2-4AB6-A06E-74D1A7413C28}" type="sibTrans" cxnId="{D35748F5-D2DD-4171-9720-6DB611C87031}">
      <dgm:prSet/>
      <dgm:spPr/>
      <dgm:t>
        <a:bodyPr/>
        <a:lstStyle/>
        <a:p>
          <a:endParaRPr lang="en-US"/>
        </a:p>
      </dgm:t>
    </dgm:pt>
    <dgm:pt modelId="{D1922483-BF09-4CE0-9FAE-E7FE1CC8CEF3}">
      <dgm:prSet phldrT="[Text]"/>
      <dgm:spPr>
        <a:solidFill>
          <a:schemeClr val="accent1">
            <a:lumMod val="40000"/>
            <a:lumOff val="60000"/>
            <a:alpha val="90000"/>
          </a:schemeClr>
        </a:solidFill>
      </dgm:spPr>
      <dgm:t>
        <a:bodyPr/>
        <a:lstStyle/>
        <a:p>
          <a:r>
            <a:rPr lang="en-US" dirty="0" smtClean="0"/>
            <a:t>Hybrid</a:t>
          </a:r>
          <a:endParaRPr lang="en-US" dirty="0"/>
        </a:p>
      </dgm:t>
    </dgm:pt>
    <dgm:pt modelId="{CDAA752E-1591-4F7B-A1C7-04552357E945}" type="parTrans" cxnId="{F4BD0721-1B4D-4F32-9A35-2DABF9EE2C5D}">
      <dgm:prSet/>
      <dgm:spPr/>
      <dgm:t>
        <a:bodyPr/>
        <a:lstStyle/>
        <a:p>
          <a:endParaRPr lang="en-US"/>
        </a:p>
      </dgm:t>
    </dgm:pt>
    <dgm:pt modelId="{EE1B9496-330F-4CC2-B287-A316AF00CD7D}" type="sibTrans" cxnId="{F4BD0721-1B4D-4F32-9A35-2DABF9EE2C5D}">
      <dgm:prSet/>
      <dgm:spPr/>
      <dgm:t>
        <a:bodyPr/>
        <a:lstStyle/>
        <a:p>
          <a:endParaRPr lang="en-US"/>
        </a:p>
      </dgm:t>
    </dgm:pt>
    <dgm:pt modelId="{158A8D60-3CEF-4242-90B3-FE6EA3C7C432}">
      <dgm:prSet phldrT="[Text]"/>
      <dgm:spPr/>
      <dgm:t>
        <a:bodyPr/>
        <a:lstStyle/>
        <a:p>
          <a:r>
            <a:rPr lang="en-US" dirty="0" smtClean="0"/>
            <a:t>3</a:t>
          </a:r>
          <a:endParaRPr lang="en-US" dirty="0"/>
        </a:p>
      </dgm:t>
    </dgm:pt>
    <dgm:pt modelId="{A5B24E67-8B6D-42D6-AB20-2AF49B2635E3}" type="sibTrans" cxnId="{FC85898B-E184-4820-9BC8-55013AFCDE39}">
      <dgm:prSet/>
      <dgm:spPr/>
      <dgm:t>
        <a:bodyPr/>
        <a:lstStyle/>
        <a:p>
          <a:endParaRPr lang="en-US"/>
        </a:p>
      </dgm:t>
    </dgm:pt>
    <dgm:pt modelId="{66B5761D-D915-4AC9-9C59-C5C48285D026}" type="parTrans" cxnId="{FC85898B-E184-4820-9BC8-55013AFCDE39}">
      <dgm:prSet/>
      <dgm:spPr/>
      <dgm:t>
        <a:bodyPr/>
        <a:lstStyle/>
        <a:p>
          <a:endParaRPr lang="en-US"/>
        </a:p>
      </dgm:t>
    </dgm:pt>
    <dgm:pt modelId="{C1E01598-06E9-455B-999D-66AE0A1BC6B5}">
      <dgm:prSet phldrT="[Text]"/>
      <dgm:spPr>
        <a:solidFill>
          <a:schemeClr val="bg2">
            <a:lumMod val="90000"/>
            <a:alpha val="90000"/>
          </a:schemeClr>
        </a:solidFill>
      </dgm:spPr>
      <dgm:t>
        <a:bodyPr/>
        <a:lstStyle/>
        <a:p>
          <a:r>
            <a:rPr lang="en-US" dirty="0" smtClean="0"/>
            <a:t>Man made</a:t>
          </a:r>
          <a:endParaRPr lang="en-US" dirty="0"/>
        </a:p>
      </dgm:t>
    </dgm:pt>
    <dgm:pt modelId="{D6FC26BA-FCD6-4C52-B582-A4E5BBD223FF}" type="sibTrans" cxnId="{901CAB3C-4840-4408-B9A8-8E6594EB27E2}">
      <dgm:prSet/>
      <dgm:spPr/>
      <dgm:t>
        <a:bodyPr/>
        <a:lstStyle/>
        <a:p>
          <a:endParaRPr lang="en-US"/>
        </a:p>
      </dgm:t>
    </dgm:pt>
    <dgm:pt modelId="{E9A5FE41-0AB1-419F-907C-4A0E9455EE40}" type="parTrans" cxnId="{901CAB3C-4840-4408-B9A8-8E6594EB27E2}">
      <dgm:prSet/>
      <dgm:spPr/>
      <dgm:t>
        <a:bodyPr/>
        <a:lstStyle/>
        <a:p>
          <a:endParaRPr lang="en-US"/>
        </a:p>
      </dgm:t>
    </dgm:pt>
    <dgm:pt modelId="{811F08C3-9836-4B72-BAA9-B8BCFA5D3816}" type="pres">
      <dgm:prSet presAssocID="{C0C85420-7D3C-49D4-A050-2CB4DA74D0DF}" presName="linearFlow" presStyleCnt="0">
        <dgm:presLayoutVars>
          <dgm:dir/>
          <dgm:animLvl val="lvl"/>
          <dgm:resizeHandles val="exact"/>
        </dgm:presLayoutVars>
      </dgm:prSet>
      <dgm:spPr/>
      <dgm:t>
        <a:bodyPr/>
        <a:lstStyle/>
        <a:p>
          <a:endParaRPr lang="en-US"/>
        </a:p>
      </dgm:t>
    </dgm:pt>
    <dgm:pt modelId="{960A52CB-0247-4108-8709-BCF1D6A0C40F}" type="pres">
      <dgm:prSet presAssocID="{84948CB0-2E4F-46E5-8431-283C59471221}" presName="composite" presStyleCnt="0"/>
      <dgm:spPr/>
    </dgm:pt>
    <dgm:pt modelId="{5E01D073-86E4-49AD-ABDC-684411E9BBD6}" type="pres">
      <dgm:prSet presAssocID="{84948CB0-2E4F-46E5-8431-283C59471221}" presName="parentText" presStyleLbl="alignNode1" presStyleIdx="0" presStyleCnt="3">
        <dgm:presLayoutVars>
          <dgm:chMax val="1"/>
          <dgm:bulletEnabled val="1"/>
        </dgm:presLayoutVars>
      </dgm:prSet>
      <dgm:spPr/>
      <dgm:t>
        <a:bodyPr/>
        <a:lstStyle/>
        <a:p>
          <a:endParaRPr lang="en-US"/>
        </a:p>
      </dgm:t>
    </dgm:pt>
    <dgm:pt modelId="{2CCA82D3-6EFC-4625-A1E5-60B50B6365E3}" type="pres">
      <dgm:prSet presAssocID="{84948CB0-2E4F-46E5-8431-283C59471221}" presName="descendantText" presStyleLbl="alignAcc1" presStyleIdx="0" presStyleCnt="3" custLinFactNeighborX="2021" custLinFactNeighborY="4283">
        <dgm:presLayoutVars>
          <dgm:bulletEnabled val="1"/>
        </dgm:presLayoutVars>
      </dgm:prSet>
      <dgm:spPr/>
      <dgm:t>
        <a:bodyPr/>
        <a:lstStyle/>
        <a:p>
          <a:endParaRPr lang="en-US"/>
        </a:p>
      </dgm:t>
    </dgm:pt>
    <dgm:pt modelId="{D84EC882-F7B5-48EF-AB0F-AC7A3EEC8BB9}" type="pres">
      <dgm:prSet presAssocID="{61420F4E-0865-4689-9D03-D5A8122EE4AB}" presName="sp" presStyleCnt="0"/>
      <dgm:spPr/>
    </dgm:pt>
    <dgm:pt modelId="{04D5C6B7-5B64-4167-A31C-082650FEB629}" type="pres">
      <dgm:prSet presAssocID="{89A80624-E9EA-414E-9BA6-7F66A53D1392}" presName="composite" presStyleCnt="0"/>
      <dgm:spPr/>
    </dgm:pt>
    <dgm:pt modelId="{D6A88DAF-C48D-48E2-AE2F-9603B5BF9B2F}" type="pres">
      <dgm:prSet presAssocID="{89A80624-E9EA-414E-9BA6-7F66A53D1392}" presName="parentText" presStyleLbl="alignNode1" presStyleIdx="1" presStyleCnt="3">
        <dgm:presLayoutVars>
          <dgm:chMax val="1"/>
          <dgm:bulletEnabled val="1"/>
        </dgm:presLayoutVars>
      </dgm:prSet>
      <dgm:spPr/>
      <dgm:t>
        <a:bodyPr/>
        <a:lstStyle/>
        <a:p>
          <a:endParaRPr lang="en-US"/>
        </a:p>
      </dgm:t>
    </dgm:pt>
    <dgm:pt modelId="{C2F00D91-7050-439A-8643-26882DDB3585}" type="pres">
      <dgm:prSet presAssocID="{89A80624-E9EA-414E-9BA6-7F66A53D1392}" presName="descendantText" presStyleLbl="alignAcc1" presStyleIdx="1" presStyleCnt="3">
        <dgm:presLayoutVars>
          <dgm:bulletEnabled val="1"/>
        </dgm:presLayoutVars>
      </dgm:prSet>
      <dgm:spPr/>
      <dgm:t>
        <a:bodyPr/>
        <a:lstStyle/>
        <a:p>
          <a:endParaRPr lang="en-US"/>
        </a:p>
      </dgm:t>
    </dgm:pt>
    <dgm:pt modelId="{95D95E1D-6565-435B-8F1F-EA1FD176AFA6}" type="pres">
      <dgm:prSet presAssocID="{E4B085A3-6BC2-4AB6-A06E-74D1A7413C28}" presName="sp" presStyleCnt="0"/>
      <dgm:spPr/>
    </dgm:pt>
    <dgm:pt modelId="{0EA726B0-79BD-4E22-B88A-917D084BC017}" type="pres">
      <dgm:prSet presAssocID="{158A8D60-3CEF-4242-90B3-FE6EA3C7C432}" presName="composite" presStyleCnt="0"/>
      <dgm:spPr/>
    </dgm:pt>
    <dgm:pt modelId="{2A1336FF-442F-4E60-B67D-6E2D7F9C26ED}" type="pres">
      <dgm:prSet presAssocID="{158A8D60-3CEF-4242-90B3-FE6EA3C7C432}" presName="parentText" presStyleLbl="alignNode1" presStyleIdx="2" presStyleCnt="3">
        <dgm:presLayoutVars>
          <dgm:chMax val="1"/>
          <dgm:bulletEnabled val="1"/>
        </dgm:presLayoutVars>
      </dgm:prSet>
      <dgm:spPr/>
      <dgm:t>
        <a:bodyPr/>
        <a:lstStyle/>
        <a:p>
          <a:endParaRPr lang="en-US"/>
        </a:p>
      </dgm:t>
    </dgm:pt>
    <dgm:pt modelId="{07DC1266-45F2-4594-AE17-1044FB6E93D4}" type="pres">
      <dgm:prSet presAssocID="{158A8D60-3CEF-4242-90B3-FE6EA3C7C432}" presName="descendantText" presStyleLbl="alignAcc1" presStyleIdx="2" presStyleCnt="3">
        <dgm:presLayoutVars>
          <dgm:bulletEnabled val="1"/>
        </dgm:presLayoutVars>
      </dgm:prSet>
      <dgm:spPr/>
      <dgm:t>
        <a:bodyPr/>
        <a:lstStyle/>
        <a:p>
          <a:endParaRPr lang="en-US"/>
        </a:p>
      </dgm:t>
    </dgm:pt>
  </dgm:ptLst>
  <dgm:cxnLst>
    <dgm:cxn modelId="{4D0E11B6-82B8-4FCC-AFEC-F8638F613CCC}" type="presOf" srcId="{89A80624-E9EA-414E-9BA6-7F66A53D1392}" destId="{D6A88DAF-C48D-48E2-AE2F-9603B5BF9B2F}" srcOrd="0" destOrd="0" presId="urn:microsoft.com/office/officeart/2005/8/layout/chevron2"/>
    <dgm:cxn modelId="{8990B20F-CE10-4660-96AA-4808119D5FB2}" type="presOf" srcId="{C0C85420-7D3C-49D4-A050-2CB4DA74D0DF}" destId="{811F08C3-9836-4B72-BAA9-B8BCFA5D3816}" srcOrd="0" destOrd="0" presId="urn:microsoft.com/office/officeart/2005/8/layout/chevron2"/>
    <dgm:cxn modelId="{47CE7DB4-FDC8-4AD9-8D90-60B42FF974D6}" type="presOf" srcId="{158A8D60-3CEF-4242-90B3-FE6EA3C7C432}" destId="{2A1336FF-442F-4E60-B67D-6E2D7F9C26ED}" srcOrd="0" destOrd="0" presId="urn:microsoft.com/office/officeart/2005/8/layout/chevron2"/>
    <dgm:cxn modelId="{F68DF54A-57E5-4DBF-BD9A-A365CD16A9E2}" srcId="{C0C85420-7D3C-49D4-A050-2CB4DA74D0DF}" destId="{84948CB0-2E4F-46E5-8431-283C59471221}" srcOrd="0" destOrd="0" parTransId="{87C2AFA0-3A68-44B1-90A7-4AEEF5DE1173}" sibTransId="{61420F4E-0865-4689-9D03-D5A8122EE4AB}"/>
    <dgm:cxn modelId="{A4A54DE6-5020-4BD7-BF6D-2E2E2C8D4E03}" type="presOf" srcId="{65D43F07-2E1E-44BA-A7DE-141F7E0FC341}" destId="{2CCA82D3-6EFC-4625-A1E5-60B50B6365E3}" srcOrd="0" destOrd="0" presId="urn:microsoft.com/office/officeart/2005/8/layout/chevron2"/>
    <dgm:cxn modelId="{4D95CE0E-72A1-4ED2-A3A2-CF861FBC3232}" type="presOf" srcId="{84948CB0-2E4F-46E5-8431-283C59471221}" destId="{5E01D073-86E4-49AD-ABDC-684411E9BBD6}" srcOrd="0" destOrd="0" presId="urn:microsoft.com/office/officeart/2005/8/layout/chevron2"/>
    <dgm:cxn modelId="{2BBF27B6-E41D-4CC7-AA36-86FAF2EADB99}" srcId="{84948CB0-2E4F-46E5-8431-283C59471221}" destId="{65D43F07-2E1E-44BA-A7DE-141F7E0FC341}" srcOrd="0" destOrd="0" parTransId="{E7CD7045-0A07-4137-81AB-BB0CCCA7A8B8}" sibTransId="{E793E24E-779C-402A-8755-66DE18C6A672}"/>
    <dgm:cxn modelId="{1F4CB6B2-9E8F-4ED1-ADAE-7163C364DFCD}" type="presOf" srcId="{C1E01598-06E9-455B-999D-66AE0A1BC6B5}" destId="{C2F00D91-7050-439A-8643-26882DDB3585}" srcOrd="0" destOrd="0" presId="urn:microsoft.com/office/officeart/2005/8/layout/chevron2"/>
    <dgm:cxn modelId="{F4BD0721-1B4D-4F32-9A35-2DABF9EE2C5D}" srcId="{158A8D60-3CEF-4242-90B3-FE6EA3C7C432}" destId="{D1922483-BF09-4CE0-9FAE-E7FE1CC8CEF3}" srcOrd="0" destOrd="0" parTransId="{CDAA752E-1591-4F7B-A1C7-04552357E945}" sibTransId="{EE1B9496-330F-4CC2-B287-A316AF00CD7D}"/>
    <dgm:cxn modelId="{D35748F5-D2DD-4171-9720-6DB611C87031}" srcId="{C0C85420-7D3C-49D4-A050-2CB4DA74D0DF}" destId="{89A80624-E9EA-414E-9BA6-7F66A53D1392}" srcOrd="1" destOrd="0" parTransId="{3AFC6D49-8DFB-43A1-A6FA-F82033FA12E9}" sibTransId="{E4B085A3-6BC2-4AB6-A06E-74D1A7413C28}"/>
    <dgm:cxn modelId="{FC85898B-E184-4820-9BC8-55013AFCDE39}" srcId="{C0C85420-7D3C-49D4-A050-2CB4DA74D0DF}" destId="{158A8D60-3CEF-4242-90B3-FE6EA3C7C432}" srcOrd="2" destOrd="0" parTransId="{66B5761D-D915-4AC9-9C59-C5C48285D026}" sibTransId="{A5B24E67-8B6D-42D6-AB20-2AF49B2635E3}"/>
    <dgm:cxn modelId="{B10F9866-6DA9-4513-818E-C9332A63625C}" type="presOf" srcId="{D1922483-BF09-4CE0-9FAE-E7FE1CC8CEF3}" destId="{07DC1266-45F2-4594-AE17-1044FB6E93D4}" srcOrd="0" destOrd="0" presId="urn:microsoft.com/office/officeart/2005/8/layout/chevron2"/>
    <dgm:cxn modelId="{901CAB3C-4840-4408-B9A8-8E6594EB27E2}" srcId="{89A80624-E9EA-414E-9BA6-7F66A53D1392}" destId="{C1E01598-06E9-455B-999D-66AE0A1BC6B5}" srcOrd="0" destOrd="0" parTransId="{E9A5FE41-0AB1-419F-907C-4A0E9455EE40}" sibTransId="{D6FC26BA-FCD6-4C52-B582-A4E5BBD223FF}"/>
    <dgm:cxn modelId="{5C1280F3-319D-4AAF-8984-800752B477C0}" type="presParOf" srcId="{811F08C3-9836-4B72-BAA9-B8BCFA5D3816}" destId="{960A52CB-0247-4108-8709-BCF1D6A0C40F}" srcOrd="0" destOrd="0" presId="urn:microsoft.com/office/officeart/2005/8/layout/chevron2"/>
    <dgm:cxn modelId="{2FA787CC-70C8-41A8-91DB-1C18EC037062}" type="presParOf" srcId="{960A52CB-0247-4108-8709-BCF1D6A0C40F}" destId="{5E01D073-86E4-49AD-ABDC-684411E9BBD6}" srcOrd="0" destOrd="0" presId="urn:microsoft.com/office/officeart/2005/8/layout/chevron2"/>
    <dgm:cxn modelId="{BE5B36E6-A5B8-4154-BF82-721A98114A7E}" type="presParOf" srcId="{960A52CB-0247-4108-8709-BCF1D6A0C40F}" destId="{2CCA82D3-6EFC-4625-A1E5-60B50B6365E3}" srcOrd="1" destOrd="0" presId="urn:microsoft.com/office/officeart/2005/8/layout/chevron2"/>
    <dgm:cxn modelId="{4BD02BEF-33E5-4E38-AD84-AE2D3E6602AD}" type="presParOf" srcId="{811F08C3-9836-4B72-BAA9-B8BCFA5D3816}" destId="{D84EC882-F7B5-48EF-AB0F-AC7A3EEC8BB9}" srcOrd="1" destOrd="0" presId="urn:microsoft.com/office/officeart/2005/8/layout/chevron2"/>
    <dgm:cxn modelId="{DB54DF03-1A94-4287-952B-E05826EADD99}" type="presParOf" srcId="{811F08C3-9836-4B72-BAA9-B8BCFA5D3816}" destId="{04D5C6B7-5B64-4167-A31C-082650FEB629}" srcOrd="2" destOrd="0" presId="urn:microsoft.com/office/officeart/2005/8/layout/chevron2"/>
    <dgm:cxn modelId="{FE3D8779-F760-4B62-99FD-D5A19037B92B}" type="presParOf" srcId="{04D5C6B7-5B64-4167-A31C-082650FEB629}" destId="{D6A88DAF-C48D-48E2-AE2F-9603B5BF9B2F}" srcOrd="0" destOrd="0" presId="urn:microsoft.com/office/officeart/2005/8/layout/chevron2"/>
    <dgm:cxn modelId="{8214ED8A-700E-41C5-97AA-4D6DF23A0A70}" type="presParOf" srcId="{04D5C6B7-5B64-4167-A31C-082650FEB629}" destId="{C2F00D91-7050-439A-8643-26882DDB3585}" srcOrd="1" destOrd="0" presId="urn:microsoft.com/office/officeart/2005/8/layout/chevron2"/>
    <dgm:cxn modelId="{21B62C5A-E639-4465-9A97-C5637B046EA7}" type="presParOf" srcId="{811F08C3-9836-4B72-BAA9-B8BCFA5D3816}" destId="{95D95E1D-6565-435B-8F1F-EA1FD176AFA6}" srcOrd="3" destOrd="0" presId="urn:microsoft.com/office/officeart/2005/8/layout/chevron2"/>
    <dgm:cxn modelId="{A76E4801-7A8A-4DEE-AC7A-B1B98FFD62B7}" type="presParOf" srcId="{811F08C3-9836-4B72-BAA9-B8BCFA5D3816}" destId="{0EA726B0-79BD-4E22-B88A-917D084BC017}" srcOrd="4" destOrd="0" presId="urn:microsoft.com/office/officeart/2005/8/layout/chevron2"/>
    <dgm:cxn modelId="{1FC6F1D0-E4CD-46CA-9416-573FEE3226AD}" type="presParOf" srcId="{0EA726B0-79BD-4E22-B88A-917D084BC017}" destId="{2A1336FF-442F-4E60-B67D-6E2D7F9C26ED}" srcOrd="0" destOrd="0" presId="urn:microsoft.com/office/officeart/2005/8/layout/chevron2"/>
    <dgm:cxn modelId="{5C43C5B3-5AD4-4C6D-9594-D192CB9AB7A5}" type="presParOf" srcId="{0EA726B0-79BD-4E22-B88A-917D084BC017}" destId="{07DC1266-45F2-4594-AE17-1044FB6E93D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51DB326-CBFA-428A-B8C0-44B012C71A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51DB326-CBFA-428A-B8C0-44B012C71A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51DB326-CBFA-428A-B8C0-44B012C71AE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51DB326-CBFA-428A-B8C0-44B012C71AE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DB326-CBFA-428A-B8C0-44B012C71A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5E6BF06-A5FF-4E15-929C-C801440C6A24}" type="datetimeFigureOut">
              <a:rPr lang="en-US" smtClean="0"/>
              <a:pPr/>
              <a:t>02/12/2020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1DB326-CBFA-428A-B8C0-44B012C71AE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E6BF06-A5FF-4E15-929C-C801440C6A24}" type="datetimeFigureOut">
              <a:rPr lang="en-US" smtClean="0"/>
              <a:pPr/>
              <a:t>02/12/2020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1DB326-CBFA-428A-B8C0-44B012C71AE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wntoearth.org.in/news/mumbai-oil-spill-threat-to-marine-life-coast--184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ationalgeographic.org/encyclopedia/drough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ationalgeographic.com/environment/natural-disasters/avalanch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sgs.gov/faqs/what-a-landslide-and-what-causes-one?qt-news_science_products=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reentumble.com/what-are-the-human-causes-of-floods/" TargetMode="External"/><Relationship Id="rId2" Type="http://schemas.openxmlformats.org/officeDocument/2006/relationships/hyperlink" Target="http://www.latimes.com/local/lanow/la-me-ln-ucla-flooding-water-main-drainage-20140730-stor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planat.ch/en/knowledge-base/earthquake/measures-eb/"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ipl.nt.gov.au/lands-and-planning/flood-mitigation/flood-mitigation-measur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rought.unl.edu/ranchplan/AfterDrought/StartHereAfterDrought.asp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686800" cy="762000"/>
          </a:xfrm>
        </p:spPr>
        <p:txBody>
          <a:bodyPr>
            <a:normAutofit/>
          </a:bodyPr>
          <a:lstStyle/>
          <a:p>
            <a:pPr algn="ctr"/>
            <a:r>
              <a:rPr lang="en-US" dirty="0" smtClean="0">
                <a:solidFill>
                  <a:srgbClr val="0070C0"/>
                </a:solidFill>
              </a:rPr>
              <a:t>Concept of disaster</a:t>
            </a:r>
            <a:endParaRPr lang="en-US" dirty="0">
              <a:solidFill>
                <a:srgbClr val="0070C0"/>
              </a:solidFill>
            </a:endParaRPr>
          </a:p>
        </p:txBody>
      </p:sp>
      <p:sp>
        <p:nvSpPr>
          <p:cNvPr id="5" name="Content Placeholder 4"/>
          <p:cNvSpPr>
            <a:spLocks noGrp="1"/>
          </p:cNvSpPr>
          <p:nvPr>
            <p:ph idx="1"/>
          </p:nvPr>
        </p:nvSpPr>
        <p:spPr>
          <a:xfrm>
            <a:off x="304800" y="1066800"/>
            <a:ext cx="8686800" cy="5410200"/>
          </a:xfr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Wingdings" pitchFamily="2" charset="2"/>
              <a:buChar char="v"/>
            </a:pPr>
            <a:r>
              <a:rPr lang="en-US" sz="1800" dirty="0" smtClean="0"/>
              <a:t>A </a:t>
            </a:r>
            <a:r>
              <a:rPr lang="en-US" sz="1800" b="1" dirty="0" smtClean="0"/>
              <a:t>disaster</a:t>
            </a:r>
            <a:r>
              <a:rPr lang="en-US" sz="1800" dirty="0" smtClean="0"/>
              <a:t> is a serious disruption occurring over a short or long period of time that causes widespread human, material, economic or environmental loss which exceeds the ability of the affected community or society to cope using its own resources</a:t>
            </a:r>
            <a:r>
              <a:rPr lang="en-US" sz="1600" dirty="0" smtClean="0"/>
              <a:t>.</a:t>
            </a:r>
          </a:p>
          <a:p>
            <a:pPr algn="just">
              <a:buFont typeface="Wingdings" pitchFamily="2" charset="2"/>
              <a:buChar char="v"/>
            </a:pPr>
            <a:r>
              <a:rPr lang="en-US" sz="1600" dirty="0" smtClean="0"/>
              <a:t>Disasters are </a:t>
            </a:r>
            <a:r>
              <a:rPr lang="en-US" sz="1600" smtClean="0"/>
              <a:t>of following </a:t>
            </a:r>
            <a:r>
              <a:rPr lang="en-US" sz="1600" dirty="0" smtClean="0"/>
              <a:t>types: Natural, Man made and Hybrid.</a:t>
            </a:r>
          </a:p>
          <a:p>
            <a:pPr algn="just">
              <a:buNone/>
            </a:pPr>
            <a:r>
              <a:rPr lang="en-US" sz="1600" b="1" dirty="0" smtClean="0"/>
              <a:t>Natural Disaster:</a:t>
            </a:r>
          </a:p>
          <a:p>
            <a:pPr algn="just">
              <a:buFont typeface="Wingdings" pitchFamily="2" charset="2"/>
              <a:buChar char="v"/>
            </a:pPr>
            <a:r>
              <a:rPr lang="en-US" sz="1600" dirty="0" smtClean="0"/>
              <a:t>A natural disaster is a natural process or phenomenon that may cause loss of life, injury or other health impacts, property damage, loss of livelihoods and services, social and economic disruption, or environmental damage.</a:t>
            </a:r>
          </a:p>
          <a:p>
            <a:pPr algn="just">
              <a:buFont typeface="Wingdings" pitchFamily="2" charset="2"/>
              <a:buChar char="v"/>
            </a:pPr>
            <a:r>
              <a:rPr lang="en-US" sz="1600" dirty="0" err="1" smtClean="0"/>
              <a:t>Eg</a:t>
            </a:r>
            <a:r>
              <a:rPr lang="en-US" sz="1600" dirty="0" smtClean="0"/>
              <a:t>:  Earthquakes, Landslides ,Volcanic eruptions, floods, hurricanes, tornadoes, blizzards, tsunamis, cyclones and pandemics.</a:t>
            </a:r>
          </a:p>
          <a:p>
            <a:pPr algn="just">
              <a:buNone/>
            </a:pPr>
            <a:r>
              <a:rPr lang="en-US" sz="1600" b="1" dirty="0" smtClean="0"/>
              <a:t>Man made disaster</a:t>
            </a:r>
          </a:p>
          <a:p>
            <a:pPr algn="just">
              <a:buFont typeface="Wingdings" pitchFamily="2" charset="2"/>
              <a:buChar char="v"/>
            </a:pPr>
            <a:r>
              <a:rPr lang="en-US" sz="1600" dirty="0" smtClean="0"/>
              <a:t>Man made disasters are the consequence of technological or human hazards. </a:t>
            </a:r>
          </a:p>
          <a:p>
            <a:pPr algn="just">
              <a:buFont typeface="Wingdings" pitchFamily="2" charset="2"/>
              <a:buChar char="v"/>
            </a:pPr>
            <a:r>
              <a:rPr lang="en-US" sz="1600" dirty="0" smtClean="0"/>
              <a:t>Examples include fires, transport accidents, industrial accidents, Oil spills, terrorist attack, nuclear explosions, war etc.</a:t>
            </a:r>
          </a:p>
          <a:p>
            <a:pPr>
              <a:buNone/>
            </a:pPr>
            <a:r>
              <a:rPr lang="en-US" sz="1600" b="1" dirty="0" smtClean="0"/>
              <a:t>Hybrid disaster</a:t>
            </a:r>
          </a:p>
          <a:p>
            <a:pPr algn="just">
              <a:buFont typeface="Wingdings" pitchFamily="2" charset="2"/>
              <a:buChar char="v"/>
            </a:pPr>
            <a:r>
              <a:rPr lang="en-US" sz="1600" dirty="0" smtClean="0"/>
              <a:t>It occurs when anthropogenic (man made) activities increase more damage from natural disasters. </a:t>
            </a:r>
          </a:p>
          <a:p>
            <a:pPr algn="just">
              <a:buFont typeface="Wingdings" pitchFamily="2" charset="2"/>
              <a:buChar char="v"/>
            </a:pPr>
            <a:r>
              <a:rPr lang="en-US" sz="1600" dirty="0" err="1" smtClean="0"/>
              <a:t>Eg</a:t>
            </a:r>
            <a:r>
              <a:rPr lang="en-US" sz="1600" dirty="0" smtClean="0"/>
              <a:t>: Flood takes place after humans have destroyed or cut forest.</a:t>
            </a:r>
          </a:p>
          <a:p>
            <a:pPr algn="just">
              <a:buFont typeface="Wingdings" pitchFamily="2" charset="2"/>
              <a:buChar char="v"/>
            </a:pPr>
            <a:endParaRPr lang="en-US" sz="1600" dirty="0" smtClean="0"/>
          </a:p>
          <a:p>
            <a:pPr algn="just">
              <a:buFont typeface="Wingdings" pitchFamily="2" charset="2"/>
              <a:buChar char="v"/>
            </a:pPr>
            <a:endParaRPr 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09600"/>
          </a:xfrm>
        </p:spPr>
        <p:txBody>
          <a:bodyPr>
            <a:normAutofit/>
          </a:bodyPr>
          <a:lstStyle/>
          <a:p>
            <a:pPr algn="ctr"/>
            <a:r>
              <a:rPr lang="en-US" sz="3200" dirty="0" smtClean="0">
                <a:solidFill>
                  <a:srgbClr val="0070C0"/>
                </a:solidFill>
              </a:rPr>
              <a:t>MAHARASHTRA FLOODS 2005</a:t>
            </a:r>
            <a:endParaRPr lang="en-US" sz="3200" dirty="0">
              <a:solidFill>
                <a:srgbClr val="0070C0"/>
              </a:solidFill>
            </a:endParaRPr>
          </a:p>
        </p:txBody>
      </p:sp>
      <p:sp>
        <p:nvSpPr>
          <p:cNvPr id="3" name="Content Placeholder 2"/>
          <p:cNvSpPr>
            <a:spLocks noGrp="1"/>
          </p:cNvSpPr>
          <p:nvPr>
            <p:ph idx="1"/>
          </p:nvPr>
        </p:nvSpPr>
        <p:spPr>
          <a:xfrm>
            <a:off x="228600" y="1066800"/>
            <a:ext cx="8534400" cy="5334000"/>
          </a:xfrm>
        </p:spPr>
        <p:txBody>
          <a:bodyPr>
            <a:normAutofit/>
          </a:bodyPr>
          <a:lstStyle/>
          <a:p>
            <a:pPr algn="just">
              <a:buClrTx/>
              <a:buFont typeface="Wingdings" pitchFamily="2" charset="2"/>
              <a:buChar char="§"/>
            </a:pPr>
            <a:endParaRPr lang="en-US" sz="1600" dirty="0" smtClean="0"/>
          </a:p>
          <a:p>
            <a:pPr algn="just">
              <a:buClrTx/>
              <a:buFont typeface="Wingdings" pitchFamily="2" charset="2"/>
              <a:buChar char="§"/>
            </a:pPr>
            <a:r>
              <a:rPr lang="en-US" sz="1600" dirty="0" smtClean="0"/>
              <a:t>The 2005 Maharashtra floods was a major event which has destroyed many parts of state including Mumbai. At least  5000 people died.  It occurred on 26</a:t>
            </a:r>
            <a:r>
              <a:rPr lang="en-US" sz="1600" baseline="30000" dirty="0" smtClean="0"/>
              <a:t>th</a:t>
            </a:r>
            <a:r>
              <a:rPr lang="en-US" sz="1600" dirty="0" smtClean="0"/>
              <a:t> July 2005.</a:t>
            </a:r>
          </a:p>
          <a:p>
            <a:pPr algn="just">
              <a:buClrTx/>
              <a:buFont typeface="Wingdings" pitchFamily="2" charset="2"/>
              <a:buChar char="§"/>
            </a:pPr>
            <a:r>
              <a:rPr lang="en-US" sz="1600" dirty="0" smtClean="0"/>
              <a:t>The floods were caused by the 8</a:t>
            </a:r>
            <a:r>
              <a:rPr lang="en-US" sz="1600" baseline="30000" dirty="0" smtClean="0"/>
              <a:t>th</a:t>
            </a:r>
            <a:r>
              <a:rPr lang="en-US" sz="1600" dirty="0" smtClean="0"/>
              <a:t> heaviest ever recorded 24 hours rainfall of 994 mm. and continued for the next day. The government of Maharashtra declared 27</a:t>
            </a:r>
            <a:r>
              <a:rPr lang="en-US" sz="1600" baseline="30000" dirty="0" smtClean="0"/>
              <a:t>th</a:t>
            </a:r>
            <a:r>
              <a:rPr lang="en-US" sz="1600" dirty="0" smtClean="0"/>
              <a:t> and 28</a:t>
            </a:r>
            <a:r>
              <a:rPr lang="en-US" sz="1600" baseline="30000" dirty="0" smtClean="0"/>
              <a:t>th</a:t>
            </a:r>
            <a:r>
              <a:rPr lang="en-US" sz="1600" dirty="0" smtClean="0"/>
              <a:t> July as state holiday for the affected regions.</a:t>
            </a:r>
          </a:p>
          <a:p>
            <a:pPr algn="just">
              <a:buClrTx/>
              <a:buFont typeface="Wingdings" pitchFamily="2" charset="2"/>
              <a:buChar char="§"/>
            </a:pPr>
            <a:r>
              <a:rPr lang="en-US" sz="1600" dirty="0" smtClean="0"/>
              <a:t>Other places which were severely affected were </a:t>
            </a:r>
            <a:r>
              <a:rPr lang="en-US" sz="1600" dirty="0" err="1" smtClean="0"/>
              <a:t>Raigad</a:t>
            </a:r>
            <a:r>
              <a:rPr lang="en-US" sz="1600" dirty="0" smtClean="0"/>
              <a:t>, </a:t>
            </a:r>
            <a:r>
              <a:rPr lang="en-US" sz="1600" dirty="0" err="1" smtClean="0"/>
              <a:t>Chiplun</a:t>
            </a:r>
            <a:r>
              <a:rPr lang="en-US" sz="1600" dirty="0" smtClean="0"/>
              <a:t>, </a:t>
            </a:r>
            <a:r>
              <a:rPr lang="en-US" sz="1600" dirty="0" err="1" smtClean="0"/>
              <a:t>Khed,Ratnagiri</a:t>
            </a:r>
            <a:r>
              <a:rPr lang="en-US" sz="1600" dirty="0" smtClean="0"/>
              <a:t> and </a:t>
            </a:r>
            <a:r>
              <a:rPr lang="en-US" sz="1600" dirty="0" err="1" smtClean="0"/>
              <a:t>Kalyan</a:t>
            </a:r>
            <a:r>
              <a:rPr lang="en-US" sz="1600" dirty="0" smtClean="0"/>
              <a:t> in Maharashtra and Goa.</a:t>
            </a:r>
          </a:p>
          <a:p>
            <a:pPr algn="just">
              <a:buClrTx/>
              <a:buFont typeface="Wingdings" pitchFamily="2" charset="2"/>
              <a:buChar char="§"/>
            </a:pPr>
            <a:r>
              <a:rPr lang="en-US" sz="1600" dirty="0" smtClean="0"/>
              <a:t>During the disaster, </a:t>
            </a:r>
            <a:r>
              <a:rPr lang="en-US" sz="1600" dirty="0" err="1" smtClean="0"/>
              <a:t>lakhs</a:t>
            </a:r>
            <a:r>
              <a:rPr lang="en-US" sz="1600" dirty="0" smtClean="0"/>
              <a:t> of people were stranded on the road, railway platform. Many walked for a long distances. </a:t>
            </a:r>
          </a:p>
          <a:p>
            <a:pPr algn="just">
              <a:buClrTx/>
              <a:buNone/>
            </a:pPr>
            <a:r>
              <a:rPr lang="en-US" sz="1600" b="1" dirty="0" smtClean="0"/>
              <a:t>       Effects:</a:t>
            </a:r>
          </a:p>
          <a:p>
            <a:pPr algn="just">
              <a:buClrTx/>
              <a:buFont typeface="Wingdings" pitchFamily="2" charset="2"/>
              <a:buChar char="§"/>
            </a:pPr>
            <a:r>
              <a:rPr lang="en-US" sz="1600" dirty="0" smtClean="0"/>
              <a:t>Local train movements were halted due to water logging on the tracks. Flight operations were shut for more than 30 hours.</a:t>
            </a:r>
          </a:p>
          <a:p>
            <a:pPr algn="just">
              <a:buClrTx/>
              <a:buFont typeface="Wingdings" pitchFamily="2" charset="2"/>
              <a:buChar char="§"/>
            </a:pPr>
            <a:r>
              <a:rPr lang="en-US" sz="1600" dirty="0" smtClean="0"/>
              <a:t>Water logging and submergence occurred in </a:t>
            </a:r>
            <a:r>
              <a:rPr lang="en-US" sz="1600" dirty="0" err="1" smtClean="0"/>
              <a:t>Dharavi</a:t>
            </a:r>
            <a:r>
              <a:rPr lang="en-US" sz="1600" dirty="0" smtClean="0"/>
              <a:t>, </a:t>
            </a:r>
            <a:r>
              <a:rPr lang="en-US" sz="1600" dirty="0" err="1" smtClean="0"/>
              <a:t>Bandra</a:t>
            </a:r>
            <a:r>
              <a:rPr lang="en-US" sz="1600" dirty="0" smtClean="0"/>
              <a:t>- </a:t>
            </a:r>
            <a:r>
              <a:rPr lang="en-US" sz="1600" dirty="0" err="1" smtClean="0"/>
              <a:t>Kurla</a:t>
            </a:r>
            <a:r>
              <a:rPr lang="en-US" sz="1600" dirty="0" smtClean="0"/>
              <a:t> complex, </a:t>
            </a:r>
            <a:r>
              <a:rPr lang="en-US" sz="1600" dirty="0" err="1" smtClean="0"/>
              <a:t>Chunabhatti</a:t>
            </a:r>
            <a:r>
              <a:rPr lang="en-US" sz="1600" dirty="0" smtClean="0"/>
              <a:t>, </a:t>
            </a:r>
            <a:r>
              <a:rPr lang="en-US" sz="1600" dirty="0" err="1" smtClean="0"/>
              <a:t>Chembur</a:t>
            </a:r>
            <a:r>
              <a:rPr lang="en-US" sz="1600" dirty="0" smtClean="0"/>
              <a:t>, </a:t>
            </a:r>
            <a:r>
              <a:rPr lang="en-US" sz="1600" dirty="0" err="1" smtClean="0"/>
              <a:t>Ghatkopar</a:t>
            </a:r>
            <a:r>
              <a:rPr lang="en-US" sz="1600" dirty="0" smtClean="0"/>
              <a:t>, Milan subway, </a:t>
            </a:r>
            <a:r>
              <a:rPr lang="en-US" sz="1600" dirty="0" err="1" smtClean="0"/>
              <a:t>Sion</a:t>
            </a:r>
            <a:r>
              <a:rPr lang="en-US" sz="1600" dirty="0" smtClean="0"/>
              <a:t> etc.</a:t>
            </a:r>
          </a:p>
          <a:p>
            <a:pPr algn="just">
              <a:buClrTx/>
              <a:buFont typeface="Wingdings" pitchFamily="2" charset="2"/>
              <a:buChar char="§"/>
            </a:pPr>
            <a:r>
              <a:rPr lang="en-US" sz="1600" dirty="0" err="1" smtClean="0"/>
              <a:t>Cellphone</a:t>
            </a:r>
            <a:r>
              <a:rPr lang="en-US" sz="1600" dirty="0" smtClean="0"/>
              <a:t> networks went down . Landline and MTNL were partially functional. Radio stations and television channels did not receive any warnings or alerts  by civic agencies.</a:t>
            </a:r>
          </a:p>
          <a:p>
            <a:pPr algn="just">
              <a:buClrTx/>
              <a:buNone/>
            </a:pPr>
            <a:r>
              <a:rPr lang="en-US" sz="1600" b="1" dirty="0" smtClean="0"/>
              <a:t>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457200"/>
          </a:xfrm>
        </p:spPr>
        <p:txBody>
          <a:bodyPr>
            <a:normAutofit fontScale="90000"/>
          </a:bodyPr>
          <a:lstStyle/>
          <a:p>
            <a:endParaRPr lang="en-US" dirty="0"/>
          </a:p>
        </p:txBody>
      </p:sp>
      <p:sp>
        <p:nvSpPr>
          <p:cNvPr id="3" name="Content Placeholder 2"/>
          <p:cNvSpPr>
            <a:spLocks noGrp="1"/>
          </p:cNvSpPr>
          <p:nvPr>
            <p:ph idx="1"/>
          </p:nvPr>
        </p:nvSpPr>
        <p:spPr>
          <a:xfrm>
            <a:off x="228600" y="1066800"/>
            <a:ext cx="8686800" cy="5486400"/>
          </a:xfrm>
        </p:spPr>
        <p:txBody>
          <a:bodyPr>
            <a:normAutofit/>
          </a:bodyPr>
          <a:lstStyle/>
          <a:p>
            <a:pPr algn="just">
              <a:buClrTx/>
              <a:buNone/>
            </a:pPr>
            <a:r>
              <a:rPr lang="en-US" sz="1600" b="1" dirty="0" smtClean="0"/>
              <a:t>       Rescue and Relief measures: </a:t>
            </a:r>
          </a:p>
          <a:p>
            <a:pPr algn="just">
              <a:buClr>
                <a:schemeClr val="tx1"/>
              </a:buClr>
              <a:buFont typeface="Arial" pitchFamily="34" charset="0"/>
              <a:buChar char="•"/>
            </a:pPr>
            <a:r>
              <a:rPr lang="en-US" sz="1600" dirty="0" smtClean="0"/>
              <a:t>The entire government machinery along with local offices of Municipal Corporations got into action.</a:t>
            </a:r>
          </a:p>
          <a:p>
            <a:pPr algn="just">
              <a:buClr>
                <a:schemeClr val="tx1"/>
              </a:buClr>
              <a:buFont typeface="Arial" pitchFamily="34" charset="0"/>
              <a:buChar char="•"/>
            </a:pPr>
            <a:r>
              <a:rPr lang="en-US" sz="1600" dirty="0" smtClean="0"/>
              <a:t>Arrangement for self evacuation was done through boats and buses.</a:t>
            </a:r>
          </a:p>
          <a:p>
            <a:pPr algn="just">
              <a:buClr>
                <a:schemeClr val="tx1"/>
              </a:buClr>
              <a:buFont typeface="Arial" pitchFamily="34" charset="0"/>
              <a:buChar char="•"/>
            </a:pPr>
            <a:r>
              <a:rPr lang="en-US" sz="1600" dirty="0" smtClean="0"/>
              <a:t>Public schools and transit shelters were arranged for sheltering of people.</a:t>
            </a:r>
          </a:p>
          <a:p>
            <a:pPr algn="just">
              <a:buClr>
                <a:schemeClr val="tx1"/>
              </a:buClr>
              <a:buFont typeface="Arial" pitchFamily="34" charset="0"/>
              <a:buChar char="•"/>
            </a:pPr>
            <a:r>
              <a:rPr lang="en-US" sz="1600" dirty="0" smtClean="0"/>
              <a:t>Community kitchens were started  by govt. of Maharashtra and Municipal Corporations as well as by NGOs for providing free food grains.</a:t>
            </a:r>
          </a:p>
          <a:p>
            <a:pPr algn="just">
              <a:buClr>
                <a:schemeClr val="tx1"/>
              </a:buClr>
              <a:buFont typeface="Arial" pitchFamily="34" charset="0"/>
              <a:buChar char="•"/>
            </a:pPr>
            <a:r>
              <a:rPr lang="en-US" sz="1600" dirty="0" smtClean="0"/>
              <a:t>The traffic police and fire brigade played important role in clearing traffic.</a:t>
            </a:r>
          </a:p>
          <a:p>
            <a:pPr algn="just">
              <a:buClr>
                <a:schemeClr val="tx1"/>
              </a:buClr>
              <a:buFont typeface="Arial" pitchFamily="34" charset="0"/>
              <a:buChar char="•"/>
            </a:pPr>
            <a:r>
              <a:rPr lang="en-US" sz="1600" dirty="0" smtClean="0"/>
              <a:t>Best provided extra services for various routes.</a:t>
            </a:r>
          </a:p>
          <a:p>
            <a:pPr algn="just">
              <a:buClr>
                <a:schemeClr val="tx1"/>
              </a:buClr>
              <a:buFont typeface="Arial" pitchFamily="34" charset="0"/>
              <a:buChar char="•"/>
            </a:pPr>
            <a:r>
              <a:rPr lang="en-US" sz="1600" dirty="0" smtClean="0"/>
              <a:t>Emergency relief arrangements were organized on a war footing. Food packets and drinking water was arranged.</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a:bodyPr>
          <a:lstStyle/>
          <a:p>
            <a:pPr algn="ctr"/>
            <a:r>
              <a:rPr lang="en-US" sz="2000" dirty="0" smtClean="0"/>
              <a:t>Areas in Mumbai badly affected by the flooding</a:t>
            </a:r>
            <a:endParaRPr lang="en-US" sz="2000" dirty="0"/>
          </a:p>
        </p:txBody>
      </p:sp>
      <p:pic>
        <p:nvPicPr>
          <p:cNvPr id="1026" name="Picture 2" descr="C:\Users\USER\Desktop\Mumbai flood.png"/>
          <p:cNvPicPr>
            <a:picLocks noGrp="1" noChangeAspect="1" noChangeArrowheads="1"/>
          </p:cNvPicPr>
          <p:nvPr>
            <p:ph idx="1"/>
          </p:nvPr>
        </p:nvPicPr>
        <p:blipFill>
          <a:blip r:embed="rId2"/>
          <a:srcRect/>
          <a:stretch>
            <a:fillRect/>
          </a:stretch>
        </p:blipFill>
        <p:spPr bwMode="auto">
          <a:xfrm>
            <a:off x="2849117" y="1066800"/>
            <a:ext cx="3094483" cy="576605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p:spPr>
        <p:txBody>
          <a:bodyPr>
            <a:noAutofit/>
          </a:bodyPr>
          <a:lstStyle/>
          <a:p>
            <a:pPr algn="ctr"/>
            <a:r>
              <a:rPr lang="en-US" sz="2800" b="1" dirty="0" smtClean="0">
                <a:solidFill>
                  <a:schemeClr val="bg2">
                    <a:lumMod val="50000"/>
                  </a:schemeClr>
                </a:solidFill>
              </a:rPr>
              <a:t>OIL SPILL- COLLISION OF MSC CHITRA AND MV KHALIJIA</a:t>
            </a:r>
            <a:endParaRPr lang="en-US" sz="2800" b="1" dirty="0">
              <a:solidFill>
                <a:schemeClr val="bg2">
                  <a:lumMod val="50000"/>
                </a:schemeClr>
              </a:solidFill>
            </a:endParaRPr>
          </a:p>
        </p:txBody>
      </p:sp>
      <p:sp>
        <p:nvSpPr>
          <p:cNvPr id="3" name="Content Placeholder 2"/>
          <p:cNvSpPr>
            <a:spLocks noGrp="1"/>
          </p:cNvSpPr>
          <p:nvPr>
            <p:ph idx="1"/>
          </p:nvPr>
        </p:nvSpPr>
        <p:spPr>
          <a:xfrm>
            <a:off x="304800" y="1295400"/>
            <a:ext cx="8686800" cy="4784725"/>
          </a:xfrm>
        </p:spPr>
        <p:txBody>
          <a:bodyPr>
            <a:normAutofit/>
          </a:bodyPr>
          <a:lstStyle/>
          <a:p>
            <a:r>
              <a:rPr lang="en-US" sz="1600" dirty="0" smtClean="0"/>
              <a:t>Two cargo ships collided off the Mumbai coast on August 7 causing an oil spill that spread quickly through Maharashtra's coastline. </a:t>
            </a:r>
          </a:p>
          <a:p>
            <a:r>
              <a:rPr lang="en-US" sz="1600" dirty="0" smtClean="0"/>
              <a:t>MSC </a:t>
            </a:r>
            <a:r>
              <a:rPr lang="en-US" sz="1600" dirty="0" err="1" smtClean="0"/>
              <a:t>Chitra</a:t>
            </a:r>
            <a:r>
              <a:rPr lang="en-US" sz="1600" dirty="0" smtClean="0"/>
              <a:t> ruptured its tank when it hit incoming MV </a:t>
            </a:r>
            <a:r>
              <a:rPr lang="en-US" sz="1600" dirty="0" err="1" smtClean="0"/>
              <a:t>Khalijia</a:t>
            </a:r>
            <a:r>
              <a:rPr lang="en-US" sz="1600" dirty="0" smtClean="0"/>
              <a:t> and ran aground at </a:t>
            </a:r>
            <a:r>
              <a:rPr lang="en-US" sz="1600" dirty="0" err="1" smtClean="0"/>
              <a:t>Colaba</a:t>
            </a:r>
            <a:r>
              <a:rPr lang="en-US" sz="1600" dirty="0" smtClean="0"/>
              <a:t>, near Prongs Reef Lighthouse. </a:t>
            </a:r>
          </a:p>
          <a:p>
            <a:r>
              <a:rPr lang="en-US" sz="1600" dirty="0" smtClean="0"/>
              <a:t>The vessel contained about 1,200 </a:t>
            </a:r>
            <a:r>
              <a:rPr lang="en-US" sz="1600" dirty="0" err="1" smtClean="0"/>
              <a:t>tonnes</a:t>
            </a:r>
            <a:r>
              <a:rPr lang="en-US" sz="1600" dirty="0" smtClean="0"/>
              <a:t> of fuel oil in its tanks of which 800 </a:t>
            </a:r>
            <a:r>
              <a:rPr lang="en-US" sz="1600" dirty="0" err="1" smtClean="0"/>
              <a:t>tonnes</a:t>
            </a:r>
            <a:r>
              <a:rPr lang="en-US" sz="1600" dirty="0" smtClean="0"/>
              <a:t> spilled into the Arabian Sea before the leaks could be plugged two days later.</a:t>
            </a:r>
          </a:p>
          <a:p>
            <a:r>
              <a:rPr lang="en-US" sz="1600" dirty="0" smtClean="0"/>
              <a:t>The collision damaged </a:t>
            </a:r>
            <a:r>
              <a:rPr lang="en-US" sz="1600" dirty="0" err="1" smtClean="0"/>
              <a:t>Khalijia's</a:t>
            </a:r>
            <a:r>
              <a:rPr lang="en-US" sz="1600" dirty="0" smtClean="0"/>
              <a:t> prows. </a:t>
            </a:r>
            <a:r>
              <a:rPr lang="en-US" sz="1600" dirty="0" err="1" smtClean="0"/>
              <a:t>Chitra</a:t>
            </a:r>
            <a:r>
              <a:rPr lang="en-US" sz="1600" dirty="0" smtClean="0"/>
              <a:t> tilted precariously at a 75o angle which caused 400 containers on its deck to fall off and float in the sea. Some of these containers had toxic organophosphate pesticides.(</a:t>
            </a:r>
            <a:r>
              <a:rPr lang="en-US" sz="1600" dirty="0" smtClean="0">
                <a:hlinkClick r:id="rId2"/>
              </a:rPr>
              <a:t>https://www.downtoearth.org.in/news/mumbai-oil-spill-threat-to-marine-life-coast--1841</a:t>
            </a:r>
            <a:r>
              <a:rPr lang="en-US" sz="1600" dirty="0" smtClean="0"/>
              <a:t>)</a:t>
            </a:r>
          </a:p>
          <a:p>
            <a:r>
              <a:rPr lang="en-US" sz="1600" dirty="0" smtClean="0"/>
              <a:t>Effects:</a:t>
            </a:r>
          </a:p>
          <a:p>
            <a:r>
              <a:rPr lang="en-US" sz="1600" dirty="0" smtClean="0"/>
              <a:t>Nearly 800 </a:t>
            </a:r>
            <a:r>
              <a:rPr lang="en-US" sz="1600" dirty="0" err="1" smtClean="0"/>
              <a:t>tonnes</a:t>
            </a:r>
            <a:r>
              <a:rPr lang="en-US" sz="1600" dirty="0" smtClean="0"/>
              <a:t> of oil was leaked into the Arabian sea and was floating close to the coastline threatening marine life.</a:t>
            </a:r>
          </a:p>
          <a:p>
            <a:r>
              <a:rPr lang="en-US" sz="1600" dirty="0" smtClean="0"/>
              <a:t>Coast Guard have sprayed anti dispersants  to prevent the oil spill from spreading.</a:t>
            </a:r>
          </a:p>
          <a:p>
            <a:r>
              <a:rPr lang="en-US" sz="1600" dirty="0" smtClean="0"/>
              <a:t>The oil spill was spread over an area of 25 </a:t>
            </a:r>
            <a:r>
              <a:rPr lang="en-US" sz="1600" dirty="0" err="1" smtClean="0"/>
              <a:t>suare</a:t>
            </a:r>
            <a:r>
              <a:rPr lang="en-US" sz="1600" dirty="0" smtClean="0"/>
              <a:t> kilometers and hazardous chemicals and pesticides could affect 200 species of marine life.</a:t>
            </a:r>
          </a:p>
          <a:p>
            <a:r>
              <a:rPr lang="en-US" sz="1600" dirty="0" smtClean="0"/>
              <a:t>Mangroves off </a:t>
            </a:r>
            <a:r>
              <a:rPr lang="en-US" sz="1600" dirty="0" err="1" smtClean="0"/>
              <a:t>Navi</a:t>
            </a:r>
            <a:r>
              <a:rPr lang="en-US" sz="1600" dirty="0" smtClean="0"/>
              <a:t> Mumbai were destroyed.</a:t>
            </a:r>
          </a:p>
          <a:p>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04800"/>
          </a:xfrm>
        </p:spPr>
        <p:txBody>
          <a:bodyPr>
            <a:normAutofit fontScale="90000"/>
          </a:bodyPr>
          <a:lstStyle/>
          <a:p>
            <a:endParaRPr lang="en-US" dirty="0"/>
          </a:p>
        </p:txBody>
      </p:sp>
      <p:sp>
        <p:nvSpPr>
          <p:cNvPr id="3" name="Content Placeholder 2"/>
          <p:cNvSpPr>
            <a:spLocks noGrp="1"/>
          </p:cNvSpPr>
          <p:nvPr>
            <p:ph idx="1"/>
          </p:nvPr>
        </p:nvSpPr>
        <p:spPr>
          <a:xfrm>
            <a:off x="304800" y="1066800"/>
            <a:ext cx="8686800" cy="5410200"/>
          </a:xfrm>
        </p:spPr>
        <p:txBody>
          <a:bodyPr>
            <a:normAutofit/>
          </a:bodyPr>
          <a:lstStyle/>
          <a:p>
            <a:r>
              <a:rPr lang="en-US" sz="1600" dirty="0" smtClean="0"/>
              <a:t>The </a:t>
            </a:r>
            <a:r>
              <a:rPr lang="en-US" sz="1600" dirty="0" err="1" smtClean="0"/>
              <a:t>Bhabha</a:t>
            </a:r>
            <a:r>
              <a:rPr lang="en-US" sz="1600" dirty="0" smtClean="0"/>
              <a:t> Atomic Research Centre has been advised not to use sea water to cool its reactors as it might contain oil and toxic substances.</a:t>
            </a:r>
          </a:p>
          <a:p>
            <a:r>
              <a:rPr lang="en-US" sz="1600" dirty="0" smtClean="0"/>
              <a:t>The BMC also advised people against eating sea fish for some period as a precaution.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pPr algn="ctr"/>
            <a:r>
              <a:rPr lang="en-US" b="1" dirty="0" smtClean="0"/>
              <a:t>Types of disasters</a:t>
            </a:r>
            <a:endParaRPr lang="en-US" b="1" dirty="0"/>
          </a:p>
        </p:txBody>
      </p:sp>
      <p:graphicFrame>
        <p:nvGraphicFramePr>
          <p:cNvPr id="5" name="Content Placeholder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3505200"/>
          </a:xfrm>
        </p:spPr>
        <p:txBody>
          <a:bodyPr vert="horz">
            <a:normAutofit/>
          </a:bodyPr>
          <a:lstStyle/>
          <a:p>
            <a:pPr algn="ctr"/>
            <a:r>
              <a:rPr lang="en-US" sz="4800" dirty="0" smtClean="0">
                <a:solidFill>
                  <a:schemeClr val="accent2">
                    <a:lumMod val="60000"/>
                    <a:lumOff val="40000"/>
                  </a:schemeClr>
                </a:solidFill>
              </a:rPr>
              <a:t>Natural disasters</a:t>
            </a:r>
            <a:endParaRPr lang="en-US" sz="4800" dirty="0">
              <a:solidFill>
                <a:schemeClr val="accent2">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50000"/>
                  </a:schemeClr>
                </a:solidFill>
              </a:rPr>
              <a:t>earthquake</a:t>
            </a:r>
            <a:endParaRPr lang="en-US" b="1" dirty="0">
              <a:solidFill>
                <a:schemeClr val="bg2">
                  <a:lumMod val="50000"/>
                </a:schemeClr>
              </a:solidFill>
            </a:endParaRPr>
          </a:p>
        </p:txBody>
      </p:sp>
      <p:sp>
        <p:nvSpPr>
          <p:cNvPr id="3" name="Content Placeholder 2"/>
          <p:cNvSpPr>
            <a:spLocks noGrp="1"/>
          </p:cNvSpPr>
          <p:nvPr>
            <p:ph idx="1"/>
          </p:nvPr>
        </p:nvSpPr>
        <p:spPr/>
        <p:txBody>
          <a:bodyPr>
            <a:normAutofit/>
          </a:bodyPr>
          <a:lstStyle/>
          <a:p>
            <a:pPr algn="just">
              <a:buClr>
                <a:srgbClr val="0070C0"/>
              </a:buClr>
              <a:buFont typeface="Wingdings" pitchFamily="2" charset="2"/>
              <a:buChar char="v"/>
            </a:pPr>
            <a:r>
              <a:rPr lang="en-US" sz="1600" dirty="0" smtClean="0"/>
              <a:t>An </a:t>
            </a:r>
            <a:r>
              <a:rPr lang="en-US" sz="1600" b="1" dirty="0" smtClean="0"/>
              <a:t>earthquake</a:t>
            </a:r>
            <a:r>
              <a:rPr lang="en-US" sz="1600" dirty="0" smtClean="0"/>
              <a:t> (also known as a </a:t>
            </a:r>
            <a:r>
              <a:rPr lang="en-US" sz="1600" b="1" dirty="0" smtClean="0"/>
              <a:t>quake</a:t>
            </a:r>
            <a:r>
              <a:rPr lang="en-US" sz="1600" dirty="0" smtClean="0"/>
              <a:t>, </a:t>
            </a:r>
            <a:r>
              <a:rPr lang="en-US" sz="1600" b="1" dirty="0" smtClean="0"/>
              <a:t>tremor</a:t>
            </a:r>
            <a:r>
              <a:rPr lang="en-US" sz="1600" dirty="0" smtClean="0"/>
              <a:t> or </a:t>
            </a:r>
            <a:r>
              <a:rPr lang="en-US" sz="1600" b="1" dirty="0" smtClean="0"/>
              <a:t>temblor</a:t>
            </a:r>
            <a:r>
              <a:rPr lang="en-US" sz="1600" dirty="0" smtClean="0"/>
              <a:t>) is the shaking of the surface of the Earth resulting from a sudden release of energy in the earth’s lithosphere that creates  seismic waves. Earthquakes can range in size from those that are so weak that they cannot be felt to those violent enough to propel objects and people into the air, and wreak destruction across entire cities. The seismicity, or </a:t>
            </a:r>
            <a:r>
              <a:rPr lang="en-US" sz="1600" b="1" dirty="0" smtClean="0"/>
              <a:t>seismic activity</a:t>
            </a:r>
            <a:r>
              <a:rPr lang="en-US" sz="1600" dirty="0" smtClean="0"/>
              <a:t>, of an area is the frequency, type, and size of earthquakes experienced over a period of time. </a:t>
            </a:r>
          </a:p>
          <a:p>
            <a:pPr>
              <a:buClr>
                <a:srgbClr val="0070C0"/>
              </a:buClr>
              <a:buFont typeface="Wingdings" pitchFamily="2" charset="2"/>
              <a:buChar char="v"/>
            </a:pPr>
            <a:endParaRPr lang="en-US" sz="1600" dirty="0" smtClean="0"/>
          </a:p>
          <a:p>
            <a:pPr>
              <a:buClr>
                <a:srgbClr val="0070C0"/>
              </a:buClr>
              <a:buNone/>
            </a:pPr>
            <a:r>
              <a:rPr lang="en-US" sz="1600" b="1" dirty="0" smtClean="0">
                <a:solidFill>
                  <a:srgbClr val="0070C0"/>
                </a:solidFill>
              </a:rPr>
              <a:t>      Causes:</a:t>
            </a:r>
          </a:p>
          <a:p>
            <a:pPr>
              <a:buClr>
                <a:srgbClr val="0070C0"/>
              </a:buClr>
              <a:buFont typeface="Wingdings" pitchFamily="2" charset="2"/>
              <a:buChar char="v"/>
            </a:pPr>
            <a:r>
              <a:rPr lang="en-US" sz="1600" dirty="0" smtClean="0"/>
              <a:t>Volcanic activity</a:t>
            </a:r>
          </a:p>
          <a:p>
            <a:pPr>
              <a:buClr>
                <a:srgbClr val="0070C0"/>
              </a:buClr>
              <a:buFont typeface="Wingdings" pitchFamily="2" charset="2"/>
              <a:buChar char="v"/>
            </a:pPr>
            <a:r>
              <a:rPr lang="en-US" sz="1600" dirty="0" smtClean="0"/>
              <a:t>Landslides</a:t>
            </a:r>
          </a:p>
          <a:p>
            <a:pPr>
              <a:buClr>
                <a:srgbClr val="0070C0"/>
              </a:buClr>
              <a:buFont typeface="Wingdings" pitchFamily="2" charset="2"/>
              <a:buChar char="v"/>
            </a:pPr>
            <a:r>
              <a:rPr lang="en-US" sz="1600" dirty="0" smtClean="0"/>
              <a:t>Mine blasts </a:t>
            </a:r>
          </a:p>
          <a:p>
            <a:pPr>
              <a:buClr>
                <a:srgbClr val="0070C0"/>
              </a:buClr>
              <a:buFont typeface="Wingdings" pitchFamily="2" charset="2"/>
              <a:buChar char="v"/>
            </a:pPr>
            <a:r>
              <a:rPr lang="en-US" sz="1600" dirty="0" smtClean="0"/>
              <a:t>Nuclear tests</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arthquake.png"/>
          <p:cNvPicPr>
            <a:picLocks noGrp="1" noChangeAspect="1" noChangeArrowheads="1"/>
          </p:cNvPicPr>
          <p:nvPr>
            <p:ph idx="1"/>
          </p:nvPr>
        </p:nvPicPr>
        <p:blipFill>
          <a:blip r:embed="rId2"/>
          <a:srcRect/>
          <a:stretch>
            <a:fillRect/>
          </a:stretch>
        </p:blipFill>
        <p:spPr bwMode="auto">
          <a:xfrm>
            <a:off x="228599" y="225552"/>
            <a:ext cx="4359729" cy="2441448"/>
          </a:xfrm>
          <a:prstGeom prst="rect">
            <a:avLst/>
          </a:prstGeom>
          <a:noFill/>
        </p:spPr>
      </p:pic>
      <p:pic>
        <p:nvPicPr>
          <p:cNvPr id="1027" name="Picture 3" descr="C:\Users\USER\Desktop\Divergent boundry.png"/>
          <p:cNvPicPr>
            <a:picLocks noChangeAspect="1" noChangeArrowheads="1"/>
          </p:cNvPicPr>
          <p:nvPr/>
        </p:nvPicPr>
        <p:blipFill>
          <a:blip r:embed="rId3"/>
          <a:srcRect/>
          <a:stretch>
            <a:fillRect/>
          </a:stretch>
        </p:blipFill>
        <p:spPr bwMode="auto">
          <a:xfrm>
            <a:off x="381000" y="4191000"/>
            <a:ext cx="3556000" cy="2133600"/>
          </a:xfrm>
          <a:prstGeom prst="rect">
            <a:avLst/>
          </a:prstGeom>
          <a:noFill/>
        </p:spPr>
      </p:pic>
      <p:pic>
        <p:nvPicPr>
          <p:cNvPr id="1028" name="Picture 4" descr="C:\Users\USER\Desktop\eq-ed-earthwedge.gif"/>
          <p:cNvPicPr>
            <a:picLocks noChangeAspect="1" noChangeArrowheads="1"/>
          </p:cNvPicPr>
          <p:nvPr/>
        </p:nvPicPr>
        <p:blipFill>
          <a:blip r:embed="rId4"/>
          <a:srcRect/>
          <a:stretch>
            <a:fillRect/>
          </a:stretch>
        </p:blipFill>
        <p:spPr bwMode="auto">
          <a:xfrm>
            <a:off x="4572000" y="2286000"/>
            <a:ext cx="4364434" cy="4343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eq-ed-plates.gif"/>
          <p:cNvPicPr>
            <a:picLocks noGrp="1" noChangeAspect="1" noChangeArrowheads="1"/>
          </p:cNvPicPr>
          <p:nvPr>
            <p:ph idx="1"/>
          </p:nvPr>
        </p:nvPicPr>
        <p:blipFill>
          <a:blip r:embed="rId2"/>
          <a:srcRect/>
          <a:stretch>
            <a:fillRect/>
          </a:stretch>
        </p:blipFill>
        <p:spPr bwMode="auto">
          <a:xfrm>
            <a:off x="228601" y="304800"/>
            <a:ext cx="8610600" cy="63478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IA DISASTER RISK MAP.png"/>
          <p:cNvPicPr>
            <a:picLocks noChangeAspect="1" noChangeArrowheads="1"/>
          </p:cNvPicPr>
          <p:nvPr/>
        </p:nvPicPr>
        <p:blipFill>
          <a:blip r:embed="rId2"/>
          <a:srcRect/>
          <a:stretch>
            <a:fillRect/>
          </a:stretch>
        </p:blipFill>
        <p:spPr bwMode="auto">
          <a:xfrm>
            <a:off x="1600200" y="0"/>
            <a:ext cx="6005805" cy="678769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floods</a:t>
            </a:r>
            <a:endParaRPr lang="en-US" b="1" dirty="0">
              <a:solidFill>
                <a:srgbClr val="0070C0"/>
              </a:solidFill>
            </a:endParaRPr>
          </a:p>
        </p:txBody>
      </p:sp>
      <p:sp>
        <p:nvSpPr>
          <p:cNvPr id="3" name="Content Placeholder 2"/>
          <p:cNvSpPr>
            <a:spLocks noGrp="1"/>
          </p:cNvSpPr>
          <p:nvPr>
            <p:ph idx="1"/>
          </p:nvPr>
        </p:nvSpPr>
        <p:spPr>
          <a:xfrm>
            <a:off x="304800" y="1371600"/>
            <a:ext cx="8686800" cy="4876800"/>
          </a:xfrm>
        </p:spPr>
        <p:txBody>
          <a:bodyPr>
            <a:normAutofit/>
          </a:bodyPr>
          <a:lstStyle/>
          <a:p>
            <a:pPr algn="just">
              <a:buClr>
                <a:srgbClr val="0070C0"/>
              </a:buClr>
              <a:buFont typeface="Wingdings" pitchFamily="2" charset="2"/>
              <a:buChar char="v"/>
            </a:pPr>
            <a:r>
              <a:rPr lang="en-US" sz="1600" dirty="0" smtClean="0"/>
              <a:t>A </a:t>
            </a:r>
            <a:r>
              <a:rPr lang="en-US" sz="1600" b="1" dirty="0" smtClean="0"/>
              <a:t>flood</a:t>
            </a:r>
            <a:r>
              <a:rPr lang="en-US" sz="1600" dirty="0" smtClean="0"/>
              <a:t> is an overflow of water that submerges land that is usually dry</a:t>
            </a:r>
          </a:p>
          <a:p>
            <a:pPr algn="just">
              <a:buClr>
                <a:srgbClr val="0070C0"/>
              </a:buClr>
              <a:buFont typeface="Wingdings" pitchFamily="2" charset="2"/>
              <a:buChar char="v"/>
            </a:pPr>
            <a:r>
              <a:rPr lang="en-US" sz="1600" dirty="0" smtClean="0"/>
              <a:t>Flooding may occur as an overflow of water from water bodies, such as a river, lake, or ocean, in which the water overtops or breaks levees, resulting in some of that water escaping its usual boundaries, or it may occur due to an accumulation of rainwater on saturated ground in an areal flood.</a:t>
            </a:r>
          </a:p>
          <a:p>
            <a:pPr algn="just">
              <a:buClr>
                <a:srgbClr val="0070C0"/>
              </a:buClr>
              <a:buFont typeface="Wingdings" pitchFamily="2" charset="2"/>
              <a:buChar char="v"/>
            </a:pPr>
            <a:r>
              <a:rPr lang="en-US" sz="1600" dirty="0" smtClean="0"/>
              <a:t>Floods can also occur in rivers when the flow rate exceeds the capacity of the river channel.</a:t>
            </a:r>
          </a:p>
          <a:p>
            <a:pPr algn="just">
              <a:buClr>
                <a:srgbClr val="0070C0"/>
              </a:buClr>
              <a:buFont typeface="Wingdings" pitchFamily="2" charset="2"/>
              <a:buChar char="v"/>
            </a:pPr>
            <a:r>
              <a:rPr lang="en-US" sz="1600" dirty="0" smtClean="0"/>
              <a:t>Heavy Rains. </a:t>
            </a:r>
          </a:p>
          <a:p>
            <a:pPr algn="just">
              <a:buClr>
                <a:srgbClr val="0070C0"/>
              </a:buClr>
              <a:buFont typeface="Wingdings" pitchFamily="2" charset="2"/>
              <a:buChar char="v"/>
            </a:pPr>
            <a:endParaRPr lang="en-US" sz="1600" dirty="0" smtClean="0"/>
          </a:p>
          <a:p>
            <a:pPr algn="just">
              <a:buClr>
                <a:srgbClr val="0070C0"/>
              </a:buClr>
              <a:buNone/>
            </a:pPr>
            <a:r>
              <a:rPr lang="en-US" sz="1600" dirty="0" smtClean="0"/>
              <a:t>       </a:t>
            </a:r>
            <a:r>
              <a:rPr lang="en-US" sz="1600" b="1" dirty="0" smtClean="0">
                <a:solidFill>
                  <a:srgbClr val="0070C0"/>
                </a:solidFill>
              </a:rPr>
              <a:t>Causes:</a:t>
            </a:r>
          </a:p>
          <a:p>
            <a:pPr algn="just">
              <a:buClr>
                <a:srgbClr val="0070C0"/>
              </a:buClr>
              <a:buFont typeface="Wingdings" pitchFamily="2" charset="2"/>
              <a:buChar char="v"/>
            </a:pPr>
            <a:r>
              <a:rPr lang="en-US" sz="1600" dirty="0" smtClean="0"/>
              <a:t>Overflowing Rivers. ...</a:t>
            </a:r>
          </a:p>
          <a:p>
            <a:pPr algn="just">
              <a:buClr>
                <a:srgbClr val="0070C0"/>
              </a:buClr>
              <a:buFont typeface="Wingdings" pitchFamily="2" charset="2"/>
              <a:buChar char="v"/>
            </a:pPr>
            <a:r>
              <a:rPr lang="en-US" sz="1600" dirty="0" smtClean="0"/>
              <a:t>Broken Dams. ...</a:t>
            </a:r>
          </a:p>
          <a:p>
            <a:pPr algn="just">
              <a:buClr>
                <a:srgbClr val="0070C0"/>
              </a:buClr>
              <a:buFont typeface="Wingdings" pitchFamily="2" charset="2"/>
              <a:buChar char="v"/>
            </a:pPr>
            <a:r>
              <a:rPr lang="en-US" sz="1600" dirty="0" smtClean="0"/>
              <a:t>Urban Drainage Basins. ...</a:t>
            </a:r>
          </a:p>
          <a:p>
            <a:pPr algn="just">
              <a:buClr>
                <a:srgbClr val="0070C0"/>
              </a:buClr>
              <a:buFont typeface="Wingdings" pitchFamily="2" charset="2"/>
              <a:buChar char="v"/>
            </a:pPr>
            <a:r>
              <a:rPr lang="en-US" sz="1600" dirty="0" smtClean="0"/>
              <a:t>Storm Surges and Tsunamis. ...</a:t>
            </a:r>
          </a:p>
          <a:p>
            <a:pPr algn="just">
              <a:buClr>
                <a:srgbClr val="0070C0"/>
              </a:buClr>
              <a:buFont typeface="Wingdings" pitchFamily="2" charset="2"/>
              <a:buChar char="v"/>
            </a:pPr>
            <a:r>
              <a:rPr lang="en-US" sz="1600" dirty="0" smtClean="0"/>
              <a:t>Channels with Steep Sides. ...</a:t>
            </a:r>
          </a:p>
          <a:p>
            <a:pPr algn="just">
              <a:buClr>
                <a:srgbClr val="0070C0"/>
              </a:buClr>
              <a:buFont typeface="Wingdings" pitchFamily="2" charset="2"/>
              <a:buChar char="v"/>
            </a:pPr>
            <a:r>
              <a:rPr lang="en-US" sz="1600" dirty="0" smtClean="0"/>
              <a:t>A Lack of Vegetation. ...</a:t>
            </a:r>
          </a:p>
          <a:p>
            <a:pPr algn="just">
              <a:buClr>
                <a:srgbClr val="0070C0"/>
              </a:buClr>
              <a:buFont typeface="Wingdings" pitchFamily="2" charset="2"/>
              <a:buChar char="v"/>
            </a:pPr>
            <a:r>
              <a:rPr lang="en-US" sz="1600" dirty="0" smtClean="0"/>
              <a:t>Melting Snow and Ice.</a:t>
            </a:r>
          </a:p>
          <a:p>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angladesh_AMO2004204.jpg"/>
          <p:cNvPicPr>
            <a:picLocks noChangeAspect="1" noChangeArrowheads="1"/>
          </p:cNvPicPr>
          <p:nvPr/>
        </p:nvPicPr>
        <p:blipFill>
          <a:blip r:embed="rId2"/>
          <a:srcRect/>
          <a:stretch>
            <a:fillRect/>
          </a:stretch>
        </p:blipFill>
        <p:spPr bwMode="auto">
          <a:xfrm>
            <a:off x="228600" y="304800"/>
            <a:ext cx="5143500" cy="3857625"/>
          </a:xfrm>
          <a:prstGeom prst="rect">
            <a:avLst/>
          </a:prstGeom>
          <a:noFill/>
        </p:spPr>
      </p:pic>
      <p:pic>
        <p:nvPicPr>
          <p:cNvPr id="3075" name="Picture 3" descr="C:\Users\USER\Desktop\Kerala floods.jpg"/>
          <p:cNvPicPr>
            <a:picLocks noChangeAspect="1" noChangeArrowheads="1"/>
          </p:cNvPicPr>
          <p:nvPr/>
        </p:nvPicPr>
        <p:blipFill>
          <a:blip r:embed="rId3"/>
          <a:srcRect/>
          <a:stretch>
            <a:fillRect/>
          </a:stretch>
        </p:blipFill>
        <p:spPr bwMode="auto">
          <a:xfrm>
            <a:off x="3429000" y="3048000"/>
            <a:ext cx="5334000" cy="3556000"/>
          </a:xfrm>
          <a:prstGeom prst="rect">
            <a:avLst/>
          </a:prstGeom>
          <a:noFill/>
        </p:spPr>
      </p:pic>
      <p:sp>
        <p:nvSpPr>
          <p:cNvPr id="6" name="TextBox 5"/>
          <p:cNvSpPr txBox="1"/>
          <p:nvPr/>
        </p:nvSpPr>
        <p:spPr>
          <a:xfrm>
            <a:off x="5867400" y="1295400"/>
            <a:ext cx="2819400" cy="584775"/>
          </a:xfrm>
          <a:prstGeom prst="rect">
            <a:avLst/>
          </a:prstGeom>
          <a:noFill/>
        </p:spPr>
        <p:txBody>
          <a:bodyPr wrap="square" rtlCol="0">
            <a:spAutoFit/>
          </a:bodyPr>
          <a:lstStyle/>
          <a:p>
            <a:r>
              <a:rPr lang="en-US" sz="3200" b="1" dirty="0" smtClean="0"/>
              <a:t>Bangladesh</a:t>
            </a:r>
            <a:endParaRPr lang="en-US" sz="3200" b="1" dirty="0"/>
          </a:p>
        </p:txBody>
      </p:sp>
      <p:sp>
        <p:nvSpPr>
          <p:cNvPr id="7" name="TextBox 6"/>
          <p:cNvSpPr txBox="1"/>
          <p:nvPr/>
        </p:nvSpPr>
        <p:spPr>
          <a:xfrm>
            <a:off x="304800" y="5029200"/>
            <a:ext cx="2514600" cy="584775"/>
          </a:xfrm>
          <a:prstGeom prst="rect">
            <a:avLst/>
          </a:prstGeom>
          <a:noFill/>
        </p:spPr>
        <p:txBody>
          <a:bodyPr wrap="square" rtlCol="0">
            <a:spAutoFit/>
          </a:bodyPr>
          <a:lstStyle/>
          <a:p>
            <a:r>
              <a:rPr lang="en-US" sz="3200" b="1" dirty="0" smtClean="0"/>
              <a:t>Kerala</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62000"/>
          </a:xfrm>
        </p:spPr>
        <p:txBody>
          <a:bodyPr/>
          <a:lstStyle/>
          <a:p>
            <a:pPr algn="ctr"/>
            <a:r>
              <a:rPr lang="en-US" b="1" dirty="0" smtClean="0">
                <a:solidFill>
                  <a:srgbClr val="0070C0"/>
                </a:solidFill>
              </a:rPr>
              <a:t>Cyclone</a:t>
            </a:r>
            <a:endParaRPr lang="en-US" b="1" dirty="0">
              <a:solidFill>
                <a:srgbClr val="0070C0"/>
              </a:solidFill>
            </a:endParaRPr>
          </a:p>
        </p:txBody>
      </p:sp>
      <p:sp>
        <p:nvSpPr>
          <p:cNvPr id="3" name="Content Placeholder 2"/>
          <p:cNvSpPr>
            <a:spLocks noGrp="1"/>
          </p:cNvSpPr>
          <p:nvPr>
            <p:ph idx="1"/>
          </p:nvPr>
        </p:nvSpPr>
        <p:spPr>
          <a:xfrm>
            <a:off x="304800" y="1219200"/>
            <a:ext cx="8610600" cy="5334000"/>
          </a:xfrm>
        </p:spPr>
        <p:txBody>
          <a:bodyPr>
            <a:normAutofit/>
          </a:bodyPr>
          <a:lstStyle/>
          <a:p>
            <a:pPr algn="just">
              <a:buClr>
                <a:srgbClr val="0070C0"/>
              </a:buClr>
              <a:buFont typeface="Wingdings" pitchFamily="2" charset="2"/>
              <a:buChar char="v"/>
            </a:pPr>
            <a:r>
              <a:rPr lang="en-US" sz="1600" dirty="0" smtClean="0"/>
              <a:t>Cyclone is a rapidly rotating storm system characterized by a low pressure center, a closed low-level atmospheric circulation, strong winds, and a spiral arrangement of thunderstorms that produce heavy rain.</a:t>
            </a:r>
            <a:endParaRPr lang="en-US" sz="1600" b="1" dirty="0" smtClean="0"/>
          </a:p>
          <a:p>
            <a:pPr algn="just">
              <a:buClr>
                <a:srgbClr val="0070C0"/>
              </a:buClr>
              <a:buFont typeface="Wingdings" pitchFamily="2" charset="2"/>
              <a:buChar char="v"/>
            </a:pPr>
            <a:r>
              <a:rPr lang="en-US" sz="1600" b="1" dirty="0" smtClean="0"/>
              <a:t>Cyclone</a:t>
            </a:r>
            <a:r>
              <a:rPr lang="en-US" sz="1600" dirty="0" smtClean="0"/>
              <a:t>, any large system of winds that circulates about a centre of low atmospheric pressure in a counterclockwise direction north of the Equator and in a clockwise direction to the south. Cyclonic winds move across nearly all regions of the Earth except the equatorial belt and are generally associated with rain or snow.</a:t>
            </a:r>
          </a:p>
          <a:p>
            <a:pPr algn="just">
              <a:buClr>
                <a:srgbClr val="0070C0"/>
              </a:buClr>
              <a:buNone/>
            </a:pPr>
            <a:r>
              <a:rPr lang="en-US" sz="1600" dirty="0" smtClean="0"/>
              <a:t>       </a:t>
            </a:r>
            <a:r>
              <a:rPr lang="en-US" sz="1600" b="1" dirty="0" smtClean="0">
                <a:solidFill>
                  <a:srgbClr val="0070C0"/>
                </a:solidFill>
              </a:rPr>
              <a:t>Causes:</a:t>
            </a:r>
          </a:p>
          <a:p>
            <a:pPr algn="just">
              <a:buClr>
                <a:srgbClr val="0070C0"/>
              </a:buClr>
              <a:buFont typeface="Wingdings" pitchFamily="2" charset="2"/>
              <a:buChar char="v"/>
            </a:pPr>
            <a:r>
              <a:rPr lang="en-US" sz="1600" dirty="0" smtClean="0"/>
              <a:t>Tropical cyclones form only over warm ocean waters near the equator.</a:t>
            </a:r>
          </a:p>
          <a:p>
            <a:pPr algn="just">
              <a:buClr>
                <a:srgbClr val="0070C0"/>
              </a:buClr>
              <a:buFont typeface="Wingdings" pitchFamily="2" charset="2"/>
              <a:buChar char="v"/>
            </a:pPr>
            <a:r>
              <a:rPr lang="en-US" sz="1600" dirty="0" smtClean="0"/>
              <a:t>To form a cyclone, warm, moist air over the ocean rises upward from near the surface. As this air moves up and away from the ocean surface, it leaves is less air near the surface. So basically as the warm air rises, it causes an area of lower air pressure below.</a:t>
            </a:r>
          </a:p>
          <a:p>
            <a:pPr algn="just">
              <a:buClr>
                <a:srgbClr val="0070C0"/>
              </a:buClr>
              <a:buFont typeface="Wingdings" pitchFamily="2" charset="2"/>
              <a:buChar char="v"/>
            </a:pPr>
            <a:r>
              <a:rPr lang="en-US" sz="1600" dirty="0" smtClean="0"/>
              <a:t>Air from surrounding areas with higher air pressure pushes in to the low pressure area. Then this new “cool” air becomes warm and moist and rises, too. and the cycle continues.</a:t>
            </a:r>
          </a:p>
          <a:p>
            <a:pPr algn="just">
              <a:buClr>
                <a:srgbClr val="0070C0"/>
              </a:buClr>
              <a:buFont typeface="Wingdings" pitchFamily="2" charset="2"/>
              <a:buChar char="v"/>
            </a:pPr>
            <a:r>
              <a:rPr lang="en-US" sz="1600" dirty="0" smtClean="0"/>
              <a:t>As the warmed, moist air rises and cools the water in the air forms clouds. The whole system of clouds and wind spins and grows, fed by the ocean’s heat and water evaporating from the ocean surface.</a:t>
            </a:r>
          </a:p>
          <a:p>
            <a:pPr algn="just">
              <a:buClr>
                <a:srgbClr val="0070C0"/>
              </a:buClr>
              <a:buFont typeface="Wingdings" pitchFamily="2" charset="2"/>
              <a:buChar char="v"/>
            </a:pPr>
            <a:r>
              <a:rPr lang="en-US" sz="1600" dirty="0" smtClean="0"/>
              <a:t>As the storm system rotates faster and faster, an eye forms in the centre. It is very calm and clear in the eye, with very low air pressure. Higher pressure air from above flows down into the eye.</a:t>
            </a:r>
          </a:p>
          <a:p>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Cyclone_05B_1999_India_Bay_of_Bengal_satellite_image_NOAA_cropped.jpg"/>
          <p:cNvPicPr>
            <a:picLocks noChangeAspect="1" noChangeArrowheads="1"/>
          </p:cNvPicPr>
          <p:nvPr/>
        </p:nvPicPr>
        <p:blipFill>
          <a:blip r:embed="rId2"/>
          <a:srcRect/>
          <a:stretch>
            <a:fillRect/>
          </a:stretch>
        </p:blipFill>
        <p:spPr bwMode="auto">
          <a:xfrm>
            <a:off x="228600" y="152400"/>
            <a:ext cx="4531706" cy="2895600"/>
          </a:xfrm>
          <a:prstGeom prst="rect">
            <a:avLst/>
          </a:prstGeom>
          <a:noFill/>
        </p:spPr>
      </p:pic>
      <p:pic>
        <p:nvPicPr>
          <p:cNvPr id="4099" name="Picture 3" descr="C:\Users\USER\Desktop\Shrilanka.jpg"/>
          <p:cNvPicPr>
            <a:picLocks noGrp="1" noChangeAspect="1" noChangeArrowheads="1"/>
          </p:cNvPicPr>
          <p:nvPr>
            <p:ph idx="1"/>
          </p:nvPr>
        </p:nvPicPr>
        <p:blipFill>
          <a:blip r:embed="rId3"/>
          <a:srcRect/>
          <a:stretch>
            <a:fillRect/>
          </a:stretch>
        </p:blipFill>
        <p:spPr bwMode="auto">
          <a:xfrm>
            <a:off x="4343400" y="3086100"/>
            <a:ext cx="4663016" cy="3497262"/>
          </a:xfrm>
          <a:prstGeom prst="rect">
            <a:avLst/>
          </a:prstGeom>
          <a:noFill/>
        </p:spPr>
      </p:pic>
      <p:sp>
        <p:nvSpPr>
          <p:cNvPr id="6" name="TextBox 5"/>
          <p:cNvSpPr txBox="1"/>
          <p:nvPr/>
        </p:nvSpPr>
        <p:spPr>
          <a:xfrm>
            <a:off x="304800" y="4191000"/>
            <a:ext cx="3352800" cy="584775"/>
          </a:xfrm>
          <a:prstGeom prst="rect">
            <a:avLst/>
          </a:prstGeom>
          <a:noFill/>
        </p:spPr>
        <p:txBody>
          <a:bodyPr wrap="square" rtlCol="0">
            <a:spAutoFit/>
          </a:bodyPr>
          <a:lstStyle/>
          <a:p>
            <a:r>
              <a:rPr lang="en-US" sz="3200" b="1" dirty="0" smtClean="0"/>
              <a:t>Shrilanka</a:t>
            </a:r>
            <a:endParaRPr lang="en-US" sz="3200" b="1" dirty="0"/>
          </a:p>
        </p:txBody>
      </p:sp>
      <p:sp>
        <p:nvSpPr>
          <p:cNvPr id="8" name="TextBox 7"/>
          <p:cNvSpPr txBox="1"/>
          <p:nvPr/>
        </p:nvSpPr>
        <p:spPr>
          <a:xfrm>
            <a:off x="6324600" y="1143000"/>
            <a:ext cx="2590800" cy="584775"/>
          </a:xfrm>
          <a:prstGeom prst="rect">
            <a:avLst/>
          </a:prstGeom>
          <a:noFill/>
        </p:spPr>
        <p:txBody>
          <a:bodyPr wrap="square" rtlCol="0">
            <a:spAutoFit/>
          </a:bodyPr>
          <a:lstStyle/>
          <a:p>
            <a:r>
              <a:rPr lang="en-US" sz="3200" b="1" dirty="0" smtClean="0"/>
              <a:t>Indian Coast</a:t>
            </a:r>
            <a:endParaRPr lang="en-US" sz="3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50000"/>
                  </a:schemeClr>
                </a:solidFill>
              </a:rPr>
              <a:t>drought</a:t>
            </a:r>
            <a:endParaRPr lang="en-US" b="1" dirty="0">
              <a:solidFill>
                <a:schemeClr val="bg2">
                  <a:lumMod val="50000"/>
                </a:schemeClr>
              </a:solidFill>
            </a:endParaRPr>
          </a:p>
        </p:txBody>
      </p:sp>
      <p:sp>
        <p:nvSpPr>
          <p:cNvPr id="3" name="Content Placeholder 2"/>
          <p:cNvSpPr>
            <a:spLocks noGrp="1"/>
          </p:cNvSpPr>
          <p:nvPr>
            <p:ph idx="1"/>
          </p:nvPr>
        </p:nvSpPr>
        <p:spPr>
          <a:xfrm>
            <a:off x="304800" y="1554162"/>
            <a:ext cx="8686800" cy="4999038"/>
          </a:xfrm>
        </p:spPr>
        <p:txBody>
          <a:bodyPr>
            <a:normAutofit/>
          </a:bodyPr>
          <a:lstStyle/>
          <a:p>
            <a:pPr>
              <a:buClr>
                <a:srgbClr val="0070C0"/>
              </a:buClr>
              <a:buFont typeface="Wingdings" pitchFamily="2" charset="2"/>
              <a:buChar char="v"/>
            </a:pPr>
            <a:r>
              <a:rPr lang="en-US" sz="1600" dirty="0" smtClean="0"/>
              <a:t>The lack of adequate precipitation, either rain or snow, can cause reduced soil moisture or groundwater, diminished stream flow, crop damage, and a general water shortage. Droughts are the second-most costly weather events after hurricanes.</a:t>
            </a:r>
          </a:p>
          <a:p>
            <a:pPr>
              <a:buClr>
                <a:schemeClr val="bg2">
                  <a:lumMod val="50000"/>
                </a:schemeClr>
              </a:buClr>
              <a:buFont typeface="Wingdings" pitchFamily="2" charset="2"/>
              <a:buChar char="v"/>
            </a:pPr>
            <a:r>
              <a:rPr lang="en-US" sz="1600" dirty="0" smtClean="0"/>
              <a:t>A </a:t>
            </a:r>
            <a:r>
              <a:rPr lang="en-US" sz="1600" b="1" dirty="0" smtClean="0"/>
              <a:t>drought</a:t>
            </a:r>
            <a:r>
              <a:rPr lang="en-US" sz="1600" dirty="0" smtClean="0"/>
              <a:t> is an event of prolonged shortages in the water supply, whether atmospheric (below-average precipitation), surface water or ground water.</a:t>
            </a:r>
          </a:p>
          <a:p>
            <a:pPr>
              <a:buClr>
                <a:schemeClr val="bg2">
                  <a:lumMod val="50000"/>
                </a:schemeClr>
              </a:buClr>
            </a:pPr>
            <a:endParaRPr lang="en-US" sz="1600" dirty="0" smtClean="0"/>
          </a:p>
          <a:p>
            <a:pPr>
              <a:buClr>
                <a:schemeClr val="bg2">
                  <a:lumMod val="50000"/>
                </a:schemeClr>
              </a:buClr>
              <a:buNone/>
            </a:pPr>
            <a:r>
              <a:rPr lang="en-US" sz="1600" b="1" dirty="0" smtClean="0"/>
              <a:t>      </a:t>
            </a:r>
            <a:r>
              <a:rPr lang="en-US" sz="1600" b="1" dirty="0" smtClean="0">
                <a:solidFill>
                  <a:srgbClr val="0070C0"/>
                </a:solidFill>
              </a:rPr>
              <a:t>Cause:</a:t>
            </a:r>
          </a:p>
          <a:p>
            <a:pPr>
              <a:buClr>
                <a:schemeClr val="bg2">
                  <a:lumMod val="50000"/>
                </a:schemeClr>
              </a:buClr>
              <a:buFont typeface="Wingdings" pitchFamily="2" charset="2"/>
              <a:buChar char="v"/>
            </a:pPr>
            <a:r>
              <a:rPr lang="en-US" sz="1600" dirty="0" smtClean="0"/>
              <a:t>Climate changes</a:t>
            </a:r>
          </a:p>
          <a:p>
            <a:pPr>
              <a:buClr>
                <a:schemeClr val="bg2">
                  <a:lumMod val="50000"/>
                </a:schemeClr>
              </a:buClr>
              <a:buFont typeface="Wingdings" pitchFamily="2" charset="2"/>
              <a:buChar char="v"/>
            </a:pPr>
            <a:r>
              <a:rPr lang="en-US" sz="1600" dirty="0" smtClean="0"/>
              <a:t>A drought is caused by drier than normal conditions that can eventually lead to water supply problems. Really hot temperatures can make a drought worse by causing moisture to evaporate from the soil. Just because a region is hot and dry doesn't necessarily mean it is going through a drought. Droughts only occur when an area is abnormally dry. Here's why:</a:t>
            </a:r>
          </a:p>
          <a:p>
            <a:pPr>
              <a:buClr>
                <a:schemeClr val="bg2">
                  <a:lumMod val="50000"/>
                </a:schemeClr>
              </a:buClr>
              <a:buFont typeface="Wingdings" pitchFamily="2" charset="2"/>
              <a:buChar char="v"/>
            </a:pPr>
            <a:r>
              <a:rPr lang="en-US" sz="1600" dirty="0" smtClean="0"/>
              <a:t>Rain and snow don’t fall evenly across Earth. Some regions are routinely wet and others are routinely dry. From season to season — and from year to year — the amount of rain or snow in a location can vary.</a:t>
            </a:r>
          </a:p>
          <a:p>
            <a:endParaRPr lang="en-US" sz="1600" dirty="0" smtClean="0"/>
          </a:p>
          <a:p>
            <a:pPr>
              <a:buNone/>
            </a:pPr>
            <a:r>
              <a:rPr lang="en-US" sz="1600" dirty="0" smtClean="0">
                <a:hlinkClick r:id="rId2"/>
              </a:rPr>
              <a:t>https://www.nationalgeographic.org/encyclopedia/drought/</a:t>
            </a:r>
            <a:endParaRPr lang="en-US" sz="1600" dirty="0" smtClean="0"/>
          </a:p>
          <a:p>
            <a:pPr>
              <a:buNone/>
            </a:pPr>
            <a:r>
              <a:rPr lang="en-US" sz="1600" dirty="0" smtClean="0"/>
              <a:t>Wikipedia.com</a:t>
            </a:r>
          </a:p>
          <a:p>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drought-in-Somalia.jpg"/>
          <p:cNvPicPr>
            <a:picLocks noGrp="1" noChangeAspect="1" noChangeArrowheads="1"/>
          </p:cNvPicPr>
          <p:nvPr>
            <p:ph idx="1"/>
          </p:nvPr>
        </p:nvPicPr>
        <p:blipFill>
          <a:blip r:embed="rId2"/>
          <a:srcRect/>
          <a:stretch>
            <a:fillRect/>
          </a:stretch>
        </p:blipFill>
        <p:spPr bwMode="auto">
          <a:xfrm>
            <a:off x="304800" y="457200"/>
            <a:ext cx="4754880" cy="2971800"/>
          </a:xfrm>
          <a:prstGeom prst="rect">
            <a:avLst/>
          </a:prstGeom>
          <a:noFill/>
        </p:spPr>
      </p:pic>
      <p:pic>
        <p:nvPicPr>
          <p:cNvPr id="5123" name="Picture 3" descr="C:\Users\USER\Desktop\DROUGHTMAHARAAHSTRA_20160415_600_855_630_630.jpg"/>
          <p:cNvPicPr>
            <a:picLocks noChangeAspect="1" noChangeArrowheads="1"/>
          </p:cNvPicPr>
          <p:nvPr/>
        </p:nvPicPr>
        <p:blipFill>
          <a:blip r:embed="rId3"/>
          <a:srcRect/>
          <a:stretch>
            <a:fillRect/>
          </a:stretch>
        </p:blipFill>
        <p:spPr bwMode="auto">
          <a:xfrm>
            <a:off x="3886200" y="3429000"/>
            <a:ext cx="4829175" cy="3227115"/>
          </a:xfrm>
          <a:prstGeom prst="rect">
            <a:avLst/>
          </a:prstGeom>
          <a:noFill/>
        </p:spPr>
      </p:pic>
      <p:sp>
        <p:nvSpPr>
          <p:cNvPr id="6" name="TextBox 5"/>
          <p:cNvSpPr txBox="1"/>
          <p:nvPr/>
        </p:nvSpPr>
        <p:spPr>
          <a:xfrm>
            <a:off x="5638800" y="1752600"/>
            <a:ext cx="2895600" cy="584775"/>
          </a:xfrm>
          <a:prstGeom prst="rect">
            <a:avLst/>
          </a:prstGeom>
          <a:noFill/>
        </p:spPr>
        <p:txBody>
          <a:bodyPr wrap="square" rtlCol="0">
            <a:spAutoFit/>
          </a:bodyPr>
          <a:lstStyle/>
          <a:p>
            <a:r>
              <a:rPr lang="en-US" sz="3200" b="1" dirty="0" smtClean="0"/>
              <a:t>            Somalia</a:t>
            </a:r>
            <a:endParaRPr lang="en-US" sz="3200" b="1" dirty="0"/>
          </a:p>
        </p:txBody>
      </p:sp>
      <p:sp>
        <p:nvSpPr>
          <p:cNvPr id="7" name="TextBox 6"/>
          <p:cNvSpPr txBox="1"/>
          <p:nvPr/>
        </p:nvSpPr>
        <p:spPr>
          <a:xfrm>
            <a:off x="304800" y="4724400"/>
            <a:ext cx="2971800" cy="584775"/>
          </a:xfrm>
          <a:prstGeom prst="rect">
            <a:avLst/>
          </a:prstGeom>
          <a:noFill/>
        </p:spPr>
        <p:txBody>
          <a:bodyPr wrap="square" rtlCol="0">
            <a:spAutoFit/>
          </a:bodyPr>
          <a:lstStyle/>
          <a:p>
            <a:r>
              <a:rPr lang="en-US" sz="3200" b="1" dirty="0" smtClean="0"/>
              <a:t>Maharashtra</a:t>
            </a:r>
            <a:endParaRPr lang="en-US" sz="3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85800"/>
          </a:xfrm>
        </p:spPr>
        <p:txBody>
          <a:bodyPr/>
          <a:lstStyle/>
          <a:p>
            <a:pPr algn="ctr"/>
            <a:r>
              <a:rPr lang="en-US" b="1" dirty="0" smtClean="0">
                <a:solidFill>
                  <a:srgbClr val="0070C0"/>
                </a:solidFill>
              </a:rPr>
              <a:t>avalanches</a:t>
            </a:r>
            <a:endParaRPr lang="en-US" b="1" dirty="0">
              <a:solidFill>
                <a:srgbClr val="0070C0"/>
              </a:solidFill>
            </a:endParaRPr>
          </a:p>
        </p:txBody>
      </p:sp>
      <p:sp>
        <p:nvSpPr>
          <p:cNvPr id="7" name="Content Placeholder 6"/>
          <p:cNvSpPr>
            <a:spLocks noGrp="1"/>
          </p:cNvSpPr>
          <p:nvPr>
            <p:ph idx="1"/>
          </p:nvPr>
        </p:nvSpPr>
        <p:spPr>
          <a:xfrm>
            <a:off x="228600" y="1143000"/>
            <a:ext cx="8610600" cy="4937125"/>
          </a:xfrm>
        </p:spPr>
        <p:txBody>
          <a:bodyPr>
            <a:noAutofit/>
          </a:bodyPr>
          <a:lstStyle/>
          <a:p>
            <a:pPr algn="just">
              <a:buClr>
                <a:schemeClr val="bg2">
                  <a:lumMod val="50000"/>
                </a:schemeClr>
              </a:buClr>
              <a:buFont typeface="Wingdings" pitchFamily="2" charset="2"/>
              <a:buChar char="v"/>
            </a:pPr>
            <a:r>
              <a:rPr lang="en-US" sz="1600" dirty="0" smtClean="0"/>
              <a:t>An </a:t>
            </a:r>
            <a:r>
              <a:rPr lang="en-US" sz="1600" b="1" dirty="0" smtClean="0"/>
              <a:t>avalanche</a:t>
            </a:r>
            <a:r>
              <a:rPr lang="en-US" sz="1600" dirty="0" smtClean="0"/>
              <a:t> is a rapid flow of snow down a hill or mountainside.</a:t>
            </a:r>
          </a:p>
          <a:p>
            <a:pPr algn="just">
              <a:buClr>
                <a:schemeClr val="bg2">
                  <a:lumMod val="50000"/>
                </a:schemeClr>
              </a:buClr>
              <a:buFont typeface="Wingdings" pitchFamily="2" charset="2"/>
              <a:buChar char="v"/>
            </a:pPr>
            <a:r>
              <a:rPr lang="en-US" sz="1600" dirty="0" smtClean="0"/>
              <a:t>Avalanches come in many shapes and sizes. Many are small slides of powdery snow that move as a formless mass down slope. </a:t>
            </a:r>
          </a:p>
          <a:p>
            <a:pPr algn="just">
              <a:buClr>
                <a:schemeClr val="bg2">
                  <a:lumMod val="50000"/>
                </a:schemeClr>
              </a:buClr>
              <a:buNone/>
            </a:pPr>
            <a:r>
              <a:rPr lang="en-US" sz="1600" b="1" dirty="0" smtClean="0">
                <a:solidFill>
                  <a:srgbClr val="0070C0"/>
                </a:solidFill>
              </a:rPr>
              <a:t>        Causes</a:t>
            </a:r>
          </a:p>
          <a:p>
            <a:pPr algn="just">
              <a:buClr>
                <a:schemeClr val="bg2">
                  <a:lumMod val="50000"/>
                </a:schemeClr>
              </a:buClr>
              <a:buFont typeface="Wingdings" pitchFamily="2" charset="2"/>
              <a:buChar char="v"/>
            </a:pPr>
            <a:r>
              <a:rPr lang="en-US" sz="1600" dirty="0" smtClean="0"/>
              <a:t>The load on the snowpack may be only due to gravity, in which case failure may result either from weakening in the snowpack or increased load due to precipitation.</a:t>
            </a:r>
          </a:p>
          <a:p>
            <a:pPr algn="just">
              <a:buClr>
                <a:schemeClr val="bg2">
                  <a:lumMod val="50000"/>
                </a:schemeClr>
              </a:buClr>
              <a:buFont typeface="Wingdings" pitchFamily="2" charset="2"/>
              <a:buChar char="v"/>
            </a:pPr>
            <a:r>
              <a:rPr lang="en-US" sz="1600" dirty="0" smtClean="0"/>
              <a:t>Avalanches can also be triggered by other loading conditions such as human or biologically related activities.</a:t>
            </a:r>
          </a:p>
          <a:p>
            <a:pPr algn="just">
              <a:buClr>
                <a:schemeClr val="bg2">
                  <a:lumMod val="50000"/>
                </a:schemeClr>
              </a:buClr>
              <a:buFont typeface="Wingdings" pitchFamily="2" charset="2"/>
              <a:buChar char="v"/>
            </a:pPr>
            <a:r>
              <a:rPr lang="en-US" sz="1600" dirty="0" smtClean="0"/>
              <a:t>Seismic activity (activities in the earth's crust relating to plate movements) may also trigger the failure in the snowpack and avalanches.</a:t>
            </a:r>
          </a:p>
          <a:p>
            <a:pPr algn="just">
              <a:buClr>
                <a:schemeClr val="bg2">
                  <a:lumMod val="50000"/>
                </a:schemeClr>
              </a:buClr>
              <a:buFont typeface="Wingdings" pitchFamily="2" charset="2"/>
              <a:buChar char="v"/>
            </a:pPr>
            <a:r>
              <a:rPr lang="en-US" sz="1600" dirty="0" smtClean="0"/>
              <a:t>Most avalanches occur spontaneously during storms under increased load due to snowfall and/or erosion. The second largest cause of natural avalanches is metamorphic changes in the snowpack such as melting due to solar radiation. Other natural causes include rain, earthquakes, rock fall and icefall. Artificial triggers of avalanches include skiers, snowmobiles, and controlled explosive work. Contrary to popular belief, avalanches are not triggered by loud sound; the pressure from sound is orders of magnitude too small to trigger an avalanche.</a:t>
            </a:r>
          </a:p>
          <a:p>
            <a:pPr>
              <a:buNone/>
            </a:pPr>
            <a:endParaRPr lang="en-US" sz="1600" dirty="0" smtClean="0"/>
          </a:p>
          <a:p>
            <a:r>
              <a:rPr lang="en-US" sz="1600" dirty="0" smtClean="0">
                <a:hlinkClick r:id="rId2"/>
              </a:rPr>
              <a:t>https://www.nationalgeographic.com/environment/natural-disasters/avalanches/</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avalanche-mount-everest-snow-landscape-ice-panorama-glacier.jpg"/>
          <p:cNvPicPr>
            <a:picLocks noGrp="1" noChangeAspect="1" noChangeArrowheads="1"/>
          </p:cNvPicPr>
          <p:nvPr>
            <p:ph idx="1"/>
          </p:nvPr>
        </p:nvPicPr>
        <p:blipFill>
          <a:blip r:embed="rId2"/>
          <a:srcRect/>
          <a:stretch>
            <a:fillRect/>
          </a:stretch>
        </p:blipFill>
        <p:spPr bwMode="auto">
          <a:xfrm>
            <a:off x="152400" y="304800"/>
            <a:ext cx="4572000" cy="3423805"/>
          </a:xfrm>
          <a:prstGeom prst="rect">
            <a:avLst/>
          </a:prstGeom>
          <a:noFill/>
        </p:spPr>
      </p:pic>
      <p:pic>
        <p:nvPicPr>
          <p:cNvPr id="5" name="Picture 3" descr="C:\Users\USER\Desktop\800px-Kathmandu_,_Nepal_,_Himalayas_,Everest_2.jpg"/>
          <p:cNvPicPr>
            <a:picLocks noChangeAspect="1" noChangeArrowheads="1"/>
          </p:cNvPicPr>
          <p:nvPr/>
        </p:nvPicPr>
        <p:blipFill>
          <a:blip r:embed="rId3"/>
          <a:srcRect/>
          <a:stretch>
            <a:fillRect/>
          </a:stretch>
        </p:blipFill>
        <p:spPr bwMode="auto">
          <a:xfrm>
            <a:off x="3923943" y="3352800"/>
            <a:ext cx="4915257" cy="3274790"/>
          </a:xfrm>
          <a:prstGeom prst="rect">
            <a:avLst/>
          </a:prstGeom>
          <a:noFill/>
        </p:spPr>
      </p:pic>
      <p:sp>
        <p:nvSpPr>
          <p:cNvPr id="6" name="TextBox 5"/>
          <p:cNvSpPr txBox="1"/>
          <p:nvPr/>
        </p:nvSpPr>
        <p:spPr>
          <a:xfrm>
            <a:off x="4953000" y="1524000"/>
            <a:ext cx="3657600" cy="584775"/>
          </a:xfrm>
          <a:prstGeom prst="rect">
            <a:avLst/>
          </a:prstGeom>
          <a:noFill/>
        </p:spPr>
        <p:txBody>
          <a:bodyPr wrap="square" rtlCol="0">
            <a:spAutoFit/>
          </a:bodyPr>
          <a:lstStyle/>
          <a:p>
            <a:r>
              <a:rPr lang="en-US" sz="3200" b="1" dirty="0" smtClean="0"/>
              <a:t>         Mount Everest</a:t>
            </a:r>
            <a:endParaRPr lang="en-US" sz="3200" b="1" dirty="0"/>
          </a:p>
        </p:txBody>
      </p:sp>
      <p:sp>
        <p:nvSpPr>
          <p:cNvPr id="7" name="TextBox 6"/>
          <p:cNvSpPr txBox="1"/>
          <p:nvPr/>
        </p:nvSpPr>
        <p:spPr>
          <a:xfrm>
            <a:off x="152400" y="4572000"/>
            <a:ext cx="3733800" cy="584775"/>
          </a:xfrm>
          <a:prstGeom prst="rect">
            <a:avLst/>
          </a:prstGeom>
          <a:noFill/>
        </p:spPr>
        <p:txBody>
          <a:bodyPr wrap="square" rtlCol="0">
            <a:spAutoFit/>
          </a:bodyPr>
          <a:lstStyle/>
          <a:p>
            <a:r>
              <a:rPr lang="en-US" sz="3200" b="1" dirty="0" smtClean="0"/>
              <a:t>Kathmandu, Nepal</a:t>
            </a:r>
            <a:endParaRPr lang="en-US"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landslides</a:t>
            </a:r>
            <a:endParaRPr lang="en-US" dirty="0">
              <a:solidFill>
                <a:srgbClr val="0070C0"/>
              </a:solidFill>
            </a:endParaRPr>
          </a:p>
        </p:txBody>
      </p:sp>
      <p:sp>
        <p:nvSpPr>
          <p:cNvPr id="3" name="Content Placeholder 2"/>
          <p:cNvSpPr>
            <a:spLocks noGrp="1"/>
          </p:cNvSpPr>
          <p:nvPr>
            <p:ph idx="1"/>
          </p:nvPr>
        </p:nvSpPr>
        <p:spPr>
          <a:xfrm>
            <a:off x="304800" y="1219200"/>
            <a:ext cx="8686800" cy="4860925"/>
          </a:xfrm>
        </p:spPr>
        <p:txBody>
          <a:bodyPr>
            <a:normAutofit/>
          </a:bodyPr>
          <a:lstStyle/>
          <a:p>
            <a:pPr algn="just">
              <a:buClr>
                <a:schemeClr val="bg2">
                  <a:lumMod val="50000"/>
                </a:schemeClr>
              </a:buClr>
              <a:buFont typeface="Wingdings" pitchFamily="2" charset="2"/>
              <a:buChar char="v"/>
            </a:pPr>
            <a:r>
              <a:rPr lang="en-US" sz="1600" dirty="0" smtClean="0"/>
              <a:t>A landslide is defined as the movement of a mass of rock, debris, or earth down a slope under the direct influence of gravity.</a:t>
            </a:r>
          </a:p>
          <a:p>
            <a:pPr algn="just">
              <a:buClr>
                <a:schemeClr val="bg2">
                  <a:lumMod val="50000"/>
                </a:schemeClr>
              </a:buClr>
              <a:buFont typeface="Wingdings" pitchFamily="2" charset="2"/>
              <a:buChar char="v"/>
            </a:pPr>
            <a:r>
              <a:rPr lang="en-US" sz="1600" dirty="0" smtClean="0"/>
              <a:t>The term "landslide" includes five modes of slope movement: falls, topples, slides, spreads, and flows.</a:t>
            </a:r>
          </a:p>
          <a:p>
            <a:pPr algn="just">
              <a:buClr>
                <a:schemeClr val="bg2">
                  <a:lumMod val="50000"/>
                </a:schemeClr>
              </a:buClr>
              <a:buFont typeface="Wingdings" pitchFamily="2" charset="2"/>
              <a:buChar char="v"/>
            </a:pPr>
            <a:r>
              <a:rPr lang="en-US" sz="1600" dirty="0" smtClean="0"/>
              <a:t>Slope movement occurs when forces acting down-slope (mainly due to gravity) exceed the strength of the earth materials that compose the slope. Causes include factors that increase the effects of down-slope forces and factors that contribute to low or reduced strength. </a:t>
            </a:r>
          </a:p>
          <a:p>
            <a:pPr algn="just">
              <a:buClr>
                <a:schemeClr val="bg2">
                  <a:lumMod val="50000"/>
                </a:schemeClr>
              </a:buClr>
              <a:buFont typeface="Wingdings" pitchFamily="2" charset="2"/>
              <a:buChar char="v"/>
            </a:pPr>
            <a:r>
              <a:rPr lang="en-US" sz="1600" b="1" dirty="0" smtClean="0">
                <a:solidFill>
                  <a:srgbClr val="0070C0"/>
                </a:solidFill>
              </a:rPr>
              <a:t>Causes:</a:t>
            </a:r>
          </a:p>
          <a:p>
            <a:pPr algn="just">
              <a:buClr>
                <a:schemeClr val="bg2">
                  <a:lumMod val="50000"/>
                </a:schemeClr>
              </a:buClr>
              <a:buFont typeface="Wingdings" pitchFamily="2" charset="2"/>
              <a:buChar char="v"/>
            </a:pPr>
            <a:r>
              <a:rPr lang="en-US" sz="1600" dirty="0" smtClean="0"/>
              <a:t>Landslides can be initiated in slopes already on the verge of movement by rainfall, snowmelt, changes in water level, stream erosion, changes in ground water, earthquakes, volcanic activity, disturbance by human activities, or any combination of these factors. </a:t>
            </a:r>
          </a:p>
          <a:p>
            <a:pPr algn="just">
              <a:buClr>
                <a:schemeClr val="bg2">
                  <a:lumMod val="50000"/>
                </a:schemeClr>
              </a:buClr>
              <a:buFont typeface="Wingdings" pitchFamily="2" charset="2"/>
              <a:buChar char="v"/>
            </a:pPr>
            <a:r>
              <a:rPr lang="en-US" sz="1600" dirty="0" smtClean="0"/>
              <a:t>Earthquake shaking and other factors can also induce landslides underwater.</a:t>
            </a:r>
          </a:p>
          <a:p>
            <a:pPr>
              <a:buClr>
                <a:schemeClr val="bg2">
                  <a:lumMod val="50000"/>
                </a:schemeClr>
              </a:buClr>
              <a:buFont typeface="Wingdings" pitchFamily="2" charset="2"/>
              <a:buChar char="v"/>
            </a:pPr>
            <a:endParaRPr lang="en-US" sz="1600" dirty="0" smtClean="0"/>
          </a:p>
          <a:p>
            <a:pPr>
              <a:buClr>
                <a:schemeClr val="bg2">
                  <a:lumMod val="50000"/>
                </a:schemeClr>
              </a:buClr>
              <a:buFont typeface="Wingdings" pitchFamily="2" charset="2"/>
              <a:buChar char="v"/>
            </a:pPr>
            <a:endParaRPr lang="en-US" sz="1600" dirty="0" smtClean="0"/>
          </a:p>
          <a:p>
            <a:pPr>
              <a:buClr>
                <a:schemeClr val="bg2">
                  <a:lumMod val="50000"/>
                </a:schemeClr>
              </a:buClr>
              <a:buFont typeface="Wingdings" pitchFamily="2" charset="2"/>
              <a:buChar char="v"/>
            </a:pPr>
            <a:endParaRPr lang="en-US" sz="1600" dirty="0" smtClean="0"/>
          </a:p>
          <a:p>
            <a:pPr>
              <a:buClr>
                <a:schemeClr val="bg2">
                  <a:lumMod val="50000"/>
                </a:schemeClr>
              </a:buClr>
              <a:buFont typeface="Wingdings" pitchFamily="2" charset="2"/>
              <a:buChar char="v"/>
            </a:pPr>
            <a:r>
              <a:rPr lang="en-US" sz="1600" dirty="0" smtClean="0">
                <a:hlinkClick r:id="rId2"/>
              </a:rPr>
              <a:t>https://www.usgs.gov/faqs/what-a-landslide-and-what-causes-one?qt-news_science_products=0#qt-news_science_products</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Landslide.jpg"/>
          <p:cNvPicPr>
            <a:picLocks noChangeAspect="1" noChangeArrowheads="1"/>
          </p:cNvPicPr>
          <p:nvPr/>
        </p:nvPicPr>
        <p:blipFill>
          <a:blip r:embed="rId2" cstate="print"/>
          <a:srcRect/>
          <a:stretch>
            <a:fillRect/>
          </a:stretch>
        </p:blipFill>
        <p:spPr bwMode="auto">
          <a:xfrm>
            <a:off x="152400" y="152400"/>
            <a:ext cx="4800600" cy="3200400"/>
          </a:xfrm>
          <a:prstGeom prst="rect">
            <a:avLst/>
          </a:prstGeom>
          <a:noFill/>
        </p:spPr>
      </p:pic>
      <p:pic>
        <p:nvPicPr>
          <p:cNvPr id="1027" name="Picture 3" descr="C:\Users\USER\Desktop\Landslide 1.jpg"/>
          <p:cNvPicPr>
            <a:picLocks noChangeAspect="1" noChangeArrowheads="1"/>
          </p:cNvPicPr>
          <p:nvPr/>
        </p:nvPicPr>
        <p:blipFill>
          <a:blip r:embed="rId3"/>
          <a:srcRect/>
          <a:stretch>
            <a:fillRect/>
          </a:stretch>
        </p:blipFill>
        <p:spPr bwMode="auto">
          <a:xfrm>
            <a:off x="4876800" y="3048000"/>
            <a:ext cx="4127500" cy="36021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Major_Disasters_in_India.jpg"/>
          <p:cNvPicPr>
            <a:picLocks noChangeAspect="1" noChangeArrowheads="1"/>
          </p:cNvPicPr>
          <p:nvPr/>
        </p:nvPicPr>
        <p:blipFill>
          <a:blip r:embed="rId2"/>
          <a:srcRect/>
          <a:stretch>
            <a:fillRect/>
          </a:stretch>
        </p:blipFill>
        <p:spPr bwMode="auto">
          <a:xfrm>
            <a:off x="152400" y="228600"/>
            <a:ext cx="8859013" cy="6477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3886200"/>
          </a:xfrm>
        </p:spPr>
        <p:txBody>
          <a:bodyPr/>
          <a:lstStyle/>
          <a:p>
            <a:r>
              <a:rPr lang="en-US" dirty="0" smtClean="0"/>
              <a:t>           </a:t>
            </a:r>
            <a:br>
              <a:rPr lang="en-US" dirty="0" smtClean="0"/>
            </a:br>
            <a:r>
              <a:rPr lang="en-US" dirty="0" smtClean="0"/>
              <a:t>          </a:t>
            </a:r>
            <a:r>
              <a:rPr lang="en-US" sz="4800" dirty="0" smtClean="0">
                <a:solidFill>
                  <a:srgbClr val="00B0F0"/>
                </a:solidFill>
              </a:rPr>
              <a:t>Man made disasters</a:t>
            </a:r>
            <a:endParaRPr lang="en-US" sz="4800" dirty="0">
              <a:solidFill>
                <a:srgbClr val="00B0F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762000"/>
          </a:xfrm>
        </p:spPr>
        <p:txBody>
          <a:bodyPr/>
          <a:lstStyle/>
          <a:p>
            <a:pPr algn="ctr"/>
            <a:r>
              <a:rPr lang="en-US" dirty="0" smtClean="0">
                <a:solidFill>
                  <a:srgbClr val="0070C0"/>
                </a:solidFill>
              </a:rPr>
              <a:t>Nuclear accidents</a:t>
            </a:r>
            <a:endParaRPr lang="en-US" dirty="0">
              <a:solidFill>
                <a:srgbClr val="0070C0"/>
              </a:solidFill>
            </a:endParaRPr>
          </a:p>
        </p:txBody>
      </p:sp>
      <p:sp>
        <p:nvSpPr>
          <p:cNvPr id="3" name="Content Placeholder 2"/>
          <p:cNvSpPr>
            <a:spLocks noGrp="1"/>
          </p:cNvSpPr>
          <p:nvPr>
            <p:ph idx="1"/>
          </p:nvPr>
        </p:nvSpPr>
        <p:spPr>
          <a:xfrm>
            <a:off x="304800" y="1066800"/>
            <a:ext cx="8458200" cy="5257800"/>
          </a:xfrm>
        </p:spPr>
        <p:txBody>
          <a:bodyPr>
            <a:noAutofit/>
          </a:bodyPr>
          <a:lstStyle/>
          <a:p>
            <a:pPr>
              <a:buClr>
                <a:schemeClr val="bg2">
                  <a:lumMod val="50000"/>
                </a:schemeClr>
              </a:buClr>
              <a:buFont typeface="Wingdings" pitchFamily="2" charset="2"/>
              <a:buChar char="v"/>
            </a:pPr>
            <a:r>
              <a:rPr lang="en-US" sz="1600" dirty="0" smtClean="0"/>
              <a:t>Serious </a:t>
            </a:r>
            <a:r>
              <a:rPr lang="en-US" sz="1600" b="1" dirty="0" smtClean="0"/>
              <a:t>nuclear</a:t>
            </a:r>
            <a:r>
              <a:rPr lang="en-US" sz="1600" dirty="0" smtClean="0"/>
              <a:t> power plant </a:t>
            </a:r>
            <a:r>
              <a:rPr lang="en-US" sz="1600" b="1" dirty="0" smtClean="0"/>
              <a:t>accidents</a:t>
            </a:r>
            <a:r>
              <a:rPr lang="en-US" sz="1600" dirty="0" smtClean="0"/>
              <a:t> include the Fukushima Daiichi </a:t>
            </a:r>
            <a:r>
              <a:rPr lang="en-US" sz="1600" b="1" dirty="0" smtClean="0"/>
              <a:t>nuclear</a:t>
            </a:r>
            <a:r>
              <a:rPr lang="en-US" sz="1600" dirty="0" smtClean="0"/>
              <a:t> disaster (2011), Japan and the Chernobyl disaster (1986), Northern Ukraine. </a:t>
            </a:r>
          </a:p>
          <a:p>
            <a:pPr>
              <a:buClr>
                <a:schemeClr val="bg2">
                  <a:lumMod val="50000"/>
                </a:schemeClr>
              </a:buClr>
              <a:buFont typeface="Wingdings" pitchFamily="2" charset="2"/>
              <a:buChar char="v"/>
            </a:pPr>
            <a:r>
              <a:rPr lang="en-US" sz="1600" dirty="0" smtClean="0"/>
              <a:t>As </a:t>
            </a:r>
            <a:r>
              <a:rPr lang="en-US" sz="1600" b="1" dirty="0" smtClean="0"/>
              <a:t>of 2014</a:t>
            </a:r>
            <a:r>
              <a:rPr lang="en-US" sz="1600" dirty="0" smtClean="0"/>
              <a:t>, there have been more than 100 serious nuclear accidents and incidents from the use of nuclear power. </a:t>
            </a:r>
            <a:r>
              <a:rPr lang="en-US" sz="1600" b="1" dirty="0" smtClean="0"/>
              <a:t>Fifty</a:t>
            </a:r>
            <a:r>
              <a:rPr lang="en-US" sz="1600" dirty="0" smtClean="0"/>
              <a:t>-</a:t>
            </a:r>
            <a:r>
              <a:rPr lang="en-US" sz="1600" b="1" dirty="0" smtClean="0"/>
              <a:t>seven accidents</a:t>
            </a:r>
            <a:r>
              <a:rPr lang="en-US" sz="1600" dirty="0" smtClean="0"/>
              <a:t> or severe incidents have occurred since the Chernobyl disaster, and about 60% of all nuclear-related accidents/severe incidents have occurred in the USA.</a:t>
            </a:r>
          </a:p>
          <a:p>
            <a:pPr>
              <a:buClr>
                <a:schemeClr val="bg2">
                  <a:lumMod val="50000"/>
                </a:schemeClr>
              </a:buClr>
              <a:buFont typeface="Wingdings" pitchFamily="2" charset="2"/>
              <a:buChar char="v"/>
            </a:pPr>
            <a:r>
              <a:rPr lang="en-US" sz="1600" b="1" dirty="0" smtClean="0">
                <a:solidFill>
                  <a:srgbClr val="0070C0"/>
                </a:solidFill>
              </a:rPr>
              <a:t>Causes:</a:t>
            </a:r>
          </a:p>
          <a:p>
            <a:pPr>
              <a:buClr>
                <a:schemeClr val="bg2">
                  <a:lumMod val="50000"/>
                </a:schemeClr>
              </a:buClr>
              <a:buFont typeface="Wingdings" pitchFamily="2" charset="2"/>
              <a:buChar char="v"/>
            </a:pPr>
            <a:r>
              <a:rPr lang="en-US" sz="1600" b="1" dirty="0" smtClean="0"/>
              <a:t>Nuclear power plants</a:t>
            </a:r>
            <a:r>
              <a:rPr lang="en-US" sz="1600" dirty="0" smtClean="0"/>
              <a:t> generate electricity by heating fluid via a </a:t>
            </a:r>
            <a:r>
              <a:rPr lang="en-US" sz="1600" b="1" dirty="0" smtClean="0"/>
              <a:t>nuclear</a:t>
            </a:r>
            <a:r>
              <a:rPr lang="en-US" sz="1600" dirty="0" smtClean="0"/>
              <a:t> reaction to run a generator. ... A core damage </a:t>
            </a:r>
            <a:r>
              <a:rPr lang="en-US" sz="1600" b="1" dirty="0" smtClean="0"/>
              <a:t>accident</a:t>
            </a:r>
            <a:r>
              <a:rPr lang="en-US" sz="1600" dirty="0" smtClean="0"/>
              <a:t> is </a:t>
            </a:r>
            <a:r>
              <a:rPr lang="en-US" sz="1600" b="1" dirty="0" smtClean="0"/>
              <a:t>caused</a:t>
            </a:r>
            <a:r>
              <a:rPr lang="en-US" sz="1600" dirty="0" smtClean="0"/>
              <a:t> by the loss of sufficient cooling for the </a:t>
            </a:r>
            <a:r>
              <a:rPr lang="en-US" sz="1600" b="1" dirty="0" smtClean="0"/>
              <a:t>nuclear</a:t>
            </a:r>
            <a:r>
              <a:rPr lang="en-US" sz="1600" dirty="0" smtClean="0"/>
              <a:t> fuel within the reactor core.</a:t>
            </a:r>
          </a:p>
          <a:p>
            <a:pPr>
              <a:buClr>
                <a:schemeClr val="bg2">
                  <a:lumMod val="50000"/>
                </a:schemeClr>
              </a:buClr>
              <a:buFont typeface="Wingdings" pitchFamily="2" charset="2"/>
              <a:buChar char="v"/>
            </a:pPr>
            <a:r>
              <a:rPr lang="en-US" sz="1600" dirty="0" smtClean="0"/>
              <a:t>Chernobyl= The accident, which occurred at reactor 4 of the plant in the early morning of April 26, 1986, resulted when operators took action in violation of the plant’s procedures. Operators ran the plant at very low power, without adequate safety precautions and without properly coordinating or communicating the procedure with safety personnel. </a:t>
            </a:r>
          </a:p>
          <a:p>
            <a:pPr>
              <a:buClr>
                <a:schemeClr val="bg2">
                  <a:lumMod val="50000"/>
                </a:schemeClr>
              </a:buClr>
              <a:buFont typeface="Wingdings" pitchFamily="2" charset="2"/>
              <a:buChar char="v"/>
            </a:pPr>
            <a:r>
              <a:rPr lang="en-US" sz="1600" dirty="0" smtClean="0"/>
              <a:t>These factors all contributed to an uncontrollable power surge that led to Chernobyl 4’s destruction. The power surge caused a sudden increase in heat, which ruptured some of the pressure tubes containing fuel.</a:t>
            </a:r>
          </a:p>
          <a:p>
            <a:pPr>
              <a:buClr>
                <a:schemeClr val="bg2">
                  <a:lumMod val="50000"/>
                </a:schemeClr>
              </a:buClr>
              <a:buFont typeface="Wingdings" pitchFamily="2" charset="2"/>
              <a:buChar char="v"/>
            </a:pPr>
            <a:endParaRPr lang="en-US" sz="1600" dirty="0" smtClean="0"/>
          </a:p>
          <a:p>
            <a:pPr>
              <a:buClr>
                <a:schemeClr val="bg2">
                  <a:lumMod val="50000"/>
                </a:schemeClr>
              </a:buClr>
              <a:buFont typeface="Wingdings" pitchFamily="2" charset="2"/>
              <a:buChar char="v"/>
            </a:pPr>
            <a:r>
              <a:rPr lang="en-US" sz="1600" dirty="0" smtClean="0">
                <a:solidFill>
                  <a:srgbClr val="FFC000"/>
                </a:solidFill>
              </a:rPr>
              <a:t>https://en.wikipedia.org/wiki/Nuclear_and_radiation_accidents_and_incidents</a:t>
            </a:r>
            <a:endParaRPr lang="en-US" sz="1600" dirty="0">
              <a:solidFill>
                <a:srgbClr val="FFC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1066800"/>
            <a:ext cx="8610600" cy="5013325"/>
          </a:xfrm>
        </p:spPr>
        <p:txBody>
          <a:bodyPr>
            <a:normAutofit/>
          </a:bodyPr>
          <a:lstStyle/>
          <a:p>
            <a:pPr algn="just">
              <a:buClr>
                <a:schemeClr val="bg2">
                  <a:lumMod val="50000"/>
                </a:schemeClr>
              </a:buClr>
              <a:buFont typeface="Wingdings" pitchFamily="2" charset="2"/>
              <a:buChar char="v"/>
            </a:pPr>
            <a:r>
              <a:rPr lang="en-US" sz="1600" dirty="0" smtClean="0">
                <a:solidFill>
                  <a:schemeClr val="tx1"/>
                </a:solidFill>
              </a:rPr>
              <a:t>The hot fuel particles reacted with water and caused a steam explosion, which lifted the 1,000-metric-ton cover off the top of the reactor, rupturing the rest of the 1,660 pressure tubes, causing a second explosion and exposing the reactor core to the environment. The fire burned for 10 days, releasing a large amount of radiation into the atmosphere.</a:t>
            </a:r>
          </a:p>
          <a:p>
            <a:pPr algn="just">
              <a:buClr>
                <a:schemeClr val="bg2">
                  <a:lumMod val="50000"/>
                </a:schemeClr>
              </a:buClr>
              <a:buFont typeface="Wingdings" pitchFamily="2" charset="2"/>
              <a:buChar char="v"/>
            </a:pPr>
            <a:r>
              <a:rPr lang="en-US" sz="1600" b="1" dirty="0" smtClean="0"/>
              <a:t>Fukushima Daiichi nuclear disaster (2011) -</a:t>
            </a:r>
            <a:r>
              <a:rPr lang="en-US" sz="1600" dirty="0" smtClean="0"/>
              <a:t>The 9.0 MW earthquake occurred the largest island of Japan.</a:t>
            </a:r>
          </a:p>
          <a:p>
            <a:pPr algn="just">
              <a:buClr>
                <a:schemeClr val="bg2">
                  <a:lumMod val="50000"/>
                </a:schemeClr>
              </a:buClr>
              <a:buFont typeface="Wingdings" pitchFamily="2" charset="2"/>
              <a:buChar char="v"/>
            </a:pPr>
            <a:r>
              <a:rPr lang="en-US" sz="1600" dirty="0" smtClean="0"/>
              <a:t>On detecting the earthquake, the active reactors automatically shut down  their fission reactions. Because of the reactor trips and other grid problems, the electricity supply failed, and the reactors' emergency diesel generators automatically started. Critically, they were powering the pumps that circulated coolant through the reactors' cores.  </a:t>
            </a:r>
          </a:p>
          <a:p>
            <a:pPr algn="just">
              <a:buClr>
                <a:schemeClr val="bg2">
                  <a:lumMod val="50000"/>
                </a:schemeClr>
              </a:buClr>
              <a:buFont typeface="Wingdings" pitchFamily="2" charset="2"/>
              <a:buChar char="v"/>
            </a:pPr>
            <a:r>
              <a:rPr lang="en-US" sz="1600" dirty="0" smtClean="0"/>
              <a:t>The earthquake generated a 14 m high tsunami that swept over the plant's seawall and flooded the plant's lower grounds around the Units 1–4 reactor buildings with sea water, filling the basements and knocking out the emergency generators.</a:t>
            </a:r>
            <a:endParaRPr lang="en-US" sz="1600" baseline="30000" dirty="0" smtClean="0"/>
          </a:p>
          <a:p>
            <a:pPr algn="just">
              <a:buClr>
                <a:schemeClr val="bg2">
                  <a:lumMod val="50000"/>
                </a:schemeClr>
              </a:buClr>
              <a:buFont typeface="Wingdings" pitchFamily="2" charset="2"/>
              <a:buChar char="v"/>
            </a:pPr>
            <a:r>
              <a:rPr lang="en-US" sz="1600" dirty="0" smtClean="0"/>
              <a:t> The resultant accidents led to three nuclear meltdowns, three hydrogen explosions, and the release of radioactive contaminants in Units 1, 2 and 3 between 12 and 15 March. Reactor 4 increased in temperature on 15 March due to decay heat from newly added spent fuel rods but did not boil down sufficiently to expose the fuel.</a:t>
            </a:r>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Chernobyl.png"/>
          <p:cNvPicPr>
            <a:picLocks noChangeAspect="1" noChangeArrowheads="1"/>
          </p:cNvPicPr>
          <p:nvPr/>
        </p:nvPicPr>
        <p:blipFill>
          <a:blip r:embed="rId2"/>
          <a:srcRect/>
          <a:stretch>
            <a:fillRect/>
          </a:stretch>
        </p:blipFill>
        <p:spPr bwMode="auto">
          <a:xfrm>
            <a:off x="304800" y="304800"/>
            <a:ext cx="4554284" cy="2971800"/>
          </a:xfrm>
          <a:prstGeom prst="rect">
            <a:avLst/>
          </a:prstGeom>
          <a:noFill/>
        </p:spPr>
      </p:pic>
      <p:pic>
        <p:nvPicPr>
          <p:cNvPr id="2053" name="Picture 5" descr="C:\Users\USER\Desktop\Fukushima-Daiichi-Nuclear-Plant.jpg"/>
          <p:cNvPicPr>
            <a:picLocks noChangeAspect="1" noChangeArrowheads="1"/>
          </p:cNvPicPr>
          <p:nvPr/>
        </p:nvPicPr>
        <p:blipFill>
          <a:blip r:embed="rId3"/>
          <a:srcRect/>
          <a:stretch>
            <a:fillRect/>
          </a:stretch>
        </p:blipFill>
        <p:spPr bwMode="auto">
          <a:xfrm>
            <a:off x="4419600" y="3429000"/>
            <a:ext cx="4448175" cy="3332601"/>
          </a:xfrm>
          <a:prstGeom prst="rect">
            <a:avLst/>
          </a:prstGeom>
          <a:noFill/>
        </p:spPr>
      </p:pic>
      <p:sp>
        <p:nvSpPr>
          <p:cNvPr id="8" name="TextBox 7"/>
          <p:cNvSpPr txBox="1"/>
          <p:nvPr/>
        </p:nvSpPr>
        <p:spPr>
          <a:xfrm>
            <a:off x="6172200" y="1752600"/>
            <a:ext cx="2590800" cy="369332"/>
          </a:xfrm>
          <a:prstGeom prst="rect">
            <a:avLst/>
          </a:prstGeom>
          <a:noFill/>
        </p:spPr>
        <p:txBody>
          <a:bodyPr wrap="square" rtlCol="0">
            <a:spAutoFit/>
          </a:bodyPr>
          <a:lstStyle/>
          <a:p>
            <a:pPr algn="r"/>
            <a:r>
              <a:rPr lang="en-US" b="1" dirty="0" smtClean="0"/>
              <a:t>Chernobyl</a:t>
            </a:r>
            <a:endParaRPr lang="en-US" b="1" dirty="0"/>
          </a:p>
        </p:txBody>
      </p:sp>
      <p:sp>
        <p:nvSpPr>
          <p:cNvPr id="10" name="TextBox 9"/>
          <p:cNvSpPr txBox="1"/>
          <p:nvPr/>
        </p:nvSpPr>
        <p:spPr>
          <a:xfrm>
            <a:off x="381000" y="4876800"/>
            <a:ext cx="2362200" cy="369332"/>
          </a:xfrm>
          <a:prstGeom prst="rect">
            <a:avLst/>
          </a:prstGeom>
          <a:noFill/>
        </p:spPr>
        <p:txBody>
          <a:bodyPr wrap="square" rtlCol="0">
            <a:spAutoFit/>
          </a:bodyPr>
          <a:lstStyle/>
          <a:p>
            <a:r>
              <a:rPr lang="en-US" b="1" dirty="0" smtClean="0"/>
              <a:t>Fukushima Daiichi</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normAutofit/>
          </a:bodyPr>
          <a:lstStyle/>
          <a:p>
            <a:pPr algn="ctr"/>
            <a:r>
              <a:rPr lang="en-US" dirty="0" smtClean="0">
                <a:solidFill>
                  <a:srgbClr val="0070C0"/>
                </a:solidFill>
              </a:rPr>
              <a:t>Chemical Accidents</a:t>
            </a:r>
            <a:endParaRPr lang="en-US" dirty="0">
              <a:solidFill>
                <a:srgbClr val="0070C0"/>
              </a:solidFill>
            </a:endParaRPr>
          </a:p>
        </p:txBody>
      </p:sp>
      <p:sp>
        <p:nvSpPr>
          <p:cNvPr id="3" name="Content Placeholder 2"/>
          <p:cNvSpPr>
            <a:spLocks noGrp="1"/>
          </p:cNvSpPr>
          <p:nvPr>
            <p:ph idx="1"/>
          </p:nvPr>
        </p:nvSpPr>
        <p:spPr>
          <a:xfrm>
            <a:off x="228600" y="1219200"/>
            <a:ext cx="8686800" cy="5029200"/>
          </a:xfrm>
        </p:spPr>
        <p:txBody>
          <a:bodyPr>
            <a:normAutofit/>
          </a:bodyPr>
          <a:lstStyle/>
          <a:p>
            <a:pPr algn="just">
              <a:buClr>
                <a:schemeClr val="bg2">
                  <a:lumMod val="50000"/>
                </a:schemeClr>
              </a:buClr>
              <a:buFont typeface="Wingdings" pitchFamily="2" charset="2"/>
              <a:buChar char="v"/>
            </a:pPr>
            <a:r>
              <a:rPr lang="en-US" sz="1600" dirty="0" smtClean="0"/>
              <a:t>A </a:t>
            </a:r>
            <a:r>
              <a:rPr lang="en-US" sz="1600" b="1" dirty="0" smtClean="0"/>
              <a:t>chemical disaster</a:t>
            </a:r>
            <a:r>
              <a:rPr lang="en-US" sz="1600" dirty="0" smtClean="0"/>
              <a:t> is the unintentional release of one or more hazardous substances which could harm human health and the environment. Chemical hazards are systems where chemical accidents could occur under certain circumstances. Such events include fires, explosions, leakages or release of toxic or hazardous material that can cause people illness, injury, or disability.</a:t>
            </a:r>
          </a:p>
          <a:p>
            <a:pPr algn="just">
              <a:buClr>
                <a:schemeClr val="bg2">
                  <a:lumMod val="50000"/>
                </a:schemeClr>
              </a:buClr>
              <a:buNone/>
            </a:pPr>
            <a:endParaRPr lang="en-US" sz="1600" dirty="0" smtClean="0"/>
          </a:p>
          <a:p>
            <a:pPr algn="just">
              <a:buClr>
                <a:schemeClr val="bg2">
                  <a:lumMod val="50000"/>
                </a:schemeClr>
              </a:buClr>
              <a:buFont typeface="Wingdings" pitchFamily="2" charset="2"/>
              <a:buChar char="v"/>
            </a:pPr>
            <a:r>
              <a:rPr lang="en-US" sz="1600" b="1" dirty="0" smtClean="0">
                <a:solidFill>
                  <a:srgbClr val="0070C0"/>
                </a:solidFill>
              </a:rPr>
              <a:t>Causes:</a:t>
            </a:r>
          </a:p>
          <a:p>
            <a:pPr algn="just">
              <a:buClr>
                <a:schemeClr val="bg2">
                  <a:lumMod val="50000"/>
                </a:schemeClr>
              </a:buClr>
              <a:buFont typeface="Wingdings" pitchFamily="2" charset="2"/>
              <a:buChar char="v"/>
            </a:pPr>
            <a:r>
              <a:rPr lang="en-US" sz="1600" dirty="0" smtClean="0"/>
              <a:t>Chemical accidents may occur whenever toxic materials are stored, transported or used, </a:t>
            </a:r>
          </a:p>
          <a:p>
            <a:pPr algn="just">
              <a:buClr>
                <a:schemeClr val="bg2">
                  <a:lumMod val="50000"/>
                </a:schemeClr>
              </a:buClr>
              <a:buFont typeface="Wingdings" pitchFamily="2" charset="2"/>
              <a:buChar char="v"/>
            </a:pPr>
            <a:r>
              <a:rPr lang="en-US" sz="1600" dirty="0" smtClean="0"/>
              <a:t>The most severe are industrial accidents, involving major chemical manufacturing and storage facilities. </a:t>
            </a:r>
          </a:p>
          <a:p>
            <a:pPr algn="just">
              <a:buClr>
                <a:schemeClr val="bg2">
                  <a:lumMod val="50000"/>
                </a:schemeClr>
              </a:buClr>
              <a:buFont typeface="Wingdings" pitchFamily="2" charset="2"/>
              <a:buChar char="v"/>
            </a:pPr>
            <a:r>
              <a:rPr lang="en-US" sz="1600" dirty="0" smtClean="0"/>
              <a:t>The most dangerous chemical accident in recorded in history was the 1984 Bhopal gas Tragedy in India, in which more than 3,000 people had died after a highly toxic vapor. </a:t>
            </a:r>
            <a:endParaRPr 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70C0"/>
                </a:solidFill>
              </a:rPr>
              <a:t>Bhopal gas disaster</a:t>
            </a:r>
            <a:endParaRPr lang="en-US" sz="3200" dirty="0">
              <a:solidFill>
                <a:srgbClr val="0070C0"/>
              </a:solidFill>
            </a:endParaRPr>
          </a:p>
        </p:txBody>
      </p:sp>
      <p:sp>
        <p:nvSpPr>
          <p:cNvPr id="3" name="Content Placeholder 2"/>
          <p:cNvSpPr>
            <a:spLocks noGrp="1"/>
          </p:cNvSpPr>
          <p:nvPr>
            <p:ph idx="1"/>
          </p:nvPr>
        </p:nvSpPr>
        <p:spPr/>
        <p:txBody>
          <a:bodyPr>
            <a:normAutofit/>
          </a:bodyPr>
          <a:lstStyle/>
          <a:p>
            <a:pPr algn="just">
              <a:buClr>
                <a:schemeClr val="bg2">
                  <a:lumMod val="50000"/>
                </a:schemeClr>
              </a:buClr>
              <a:buFont typeface="Wingdings" pitchFamily="2" charset="2"/>
              <a:buChar char="v"/>
            </a:pPr>
            <a:r>
              <a:rPr lang="en-US" sz="1600" dirty="0" smtClean="0"/>
              <a:t>The </a:t>
            </a:r>
            <a:r>
              <a:rPr lang="en-US" sz="1600" b="1" dirty="0" smtClean="0"/>
              <a:t>Bhopal disaster</a:t>
            </a:r>
            <a:r>
              <a:rPr lang="en-US" sz="1600" dirty="0" smtClean="0"/>
              <a:t>, also referred to as the </a:t>
            </a:r>
            <a:r>
              <a:rPr lang="en-US" sz="1600" b="1" dirty="0" smtClean="0"/>
              <a:t>Bhopal gas tragedy. </a:t>
            </a:r>
            <a:r>
              <a:rPr lang="en-US" sz="1600" dirty="0" smtClean="0"/>
              <a:t>It has occurred in Bhopal</a:t>
            </a:r>
            <a:r>
              <a:rPr lang="en-US" sz="1600" b="1" dirty="0" smtClean="0"/>
              <a:t>, </a:t>
            </a:r>
            <a:r>
              <a:rPr lang="en-US" sz="1600" dirty="0" smtClean="0"/>
              <a:t>Madhya Pradesh on the night of 2–3 December 1984.</a:t>
            </a:r>
          </a:p>
          <a:p>
            <a:pPr algn="just">
              <a:buClr>
                <a:schemeClr val="bg2">
                  <a:lumMod val="50000"/>
                </a:schemeClr>
              </a:buClr>
              <a:buFont typeface="Wingdings" pitchFamily="2" charset="2"/>
              <a:buChar char="v"/>
            </a:pPr>
            <a:r>
              <a:rPr lang="en-US" sz="1600" dirty="0" smtClean="0"/>
              <a:t>There was a   gas leak incident on the night of 2–3 December 1984 at the Union Carbide India Limited (UCIL) pesticide plant in Bhopal. </a:t>
            </a:r>
          </a:p>
          <a:p>
            <a:pPr algn="just">
              <a:buClr>
                <a:schemeClr val="bg2">
                  <a:lumMod val="50000"/>
                </a:schemeClr>
              </a:buClr>
              <a:buFont typeface="Wingdings" pitchFamily="2" charset="2"/>
              <a:buChar char="v"/>
            </a:pPr>
            <a:r>
              <a:rPr lang="en-US" sz="1600" dirty="0" smtClean="0"/>
              <a:t>It is considered among world’s worst industrial disaster.</a:t>
            </a:r>
          </a:p>
          <a:p>
            <a:pPr algn="just">
              <a:buClr>
                <a:schemeClr val="bg2">
                  <a:lumMod val="50000"/>
                </a:schemeClr>
              </a:buClr>
              <a:buFont typeface="Wingdings" pitchFamily="2" charset="2"/>
              <a:buChar char="v"/>
            </a:pPr>
            <a:r>
              <a:rPr lang="en-US" sz="1600" dirty="0" smtClean="0"/>
              <a:t>Over 500,000 people were exposed to methyl isocyanate  gas. The highly toxic substance made its way into and around the small towns located near the plant.</a:t>
            </a:r>
          </a:p>
          <a:p>
            <a:pPr algn="just">
              <a:buClr>
                <a:schemeClr val="bg2">
                  <a:lumMod val="50000"/>
                </a:schemeClr>
              </a:buClr>
              <a:buFont typeface="Wingdings" pitchFamily="2" charset="2"/>
              <a:buChar char="v"/>
            </a:pPr>
            <a:r>
              <a:rPr lang="en-US" sz="1600" dirty="0" smtClean="0"/>
              <a:t>Estimates vary on the death toll. The official immediate death toll was 2,259. In 2008, the Government of Madhya Pradesh had paid compensation to the family members of 3,787 victims killed in the gas release, and to 574,366 injured victims.</a:t>
            </a:r>
            <a:endParaRPr lang="en-US" sz="1600" baseline="30000" dirty="0" smtClean="0"/>
          </a:p>
          <a:p>
            <a:pPr algn="just">
              <a:buClr>
                <a:schemeClr val="bg2">
                  <a:lumMod val="50000"/>
                </a:schemeClr>
              </a:buClr>
              <a:buFont typeface="Wingdings" pitchFamily="2" charset="2"/>
              <a:buChar char="v"/>
            </a:pPr>
            <a:r>
              <a:rPr lang="en-US" sz="1600" dirty="0" smtClean="0"/>
              <a:t>A mixture of poisonous gases flooded the city, causing great panic as people woke up with a burning sensation in their lungs. Thousands died immediately from the effects of the gas.</a:t>
            </a:r>
          </a:p>
          <a:p>
            <a:endParaRPr lang="en-US"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hopal gas.jpg"/>
          <p:cNvPicPr>
            <a:picLocks noChangeAspect="1" noChangeArrowheads="1"/>
          </p:cNvPicPr>
          <p:nvPr/>
        </p:nvPicPr>
        <p:blipFill>
          <a:blip r:embed="rId2"/>
          <a:srcRect/>
          <a:stretch>
            <a:fillRect/>
          </a:stretch>
        </p:blipFill>
        <p:spPr bwMode="auto">
          <a:xfrm>
            <a:off x="228600" y="152400"/>
            <a:ext cx="4902200" cy="2743200"/>
          </a:xfrm>
          <a:prstGeom prst="rect">
            <a:avLst/>
          </a:prstGeom>
          <a:noFill/>
        </p:spPr>
      </p:pic>
      <p:pic>
        <p:nvPicPr>
          <p:cNvPr id="3075" name="Picture 3" descr="C:\Users\USER\Desktop\Gujarat.jpg"/>
          <p:cNvPicPr>
            <a:picLocks noChangeAspect="1" noChangeArrowheads="1"/>
          </p:cNvPicPr>
          <p:nvPr/>
        </p:nvPicPr>
        <p:blipFill>
          <a:blip r:embed="rId3"/>
          <a:srcRect/>
          <a:stretch>
            <a:fillRect/>
          </a:stretch>
        </p:blipFill>
        <p:spPr bwMode="auto">
          <a:xfrm>
            <a:off x="3657600" y="2986326"/>
            <a:ext cx="5195434" cy="2919174"/>
          </a:xfrm>
          <a:prstGeom prst="rect">
            <a:avLst/>
          </a:prstGeom>
          <a:noFill/>
        </p:spPr>
      </p:pic>
      <p:sp>
        <p:nvSpPr>
          <p:cNvPr id="6" name="TextBox 5"/>
          <p:cNvSpPr txBox="1"/>
          <p:nvPr/>
        </p:nvSpPr>
        <p:spPr>
          <a:xfrm>
            <a:off x="7010400" y="1524000"/>
            <a:ext cx="1676400" cy="584775"/>
          </a:xfrm>
          <a:prstGeom prst="rect">
            <a:avLst/>
          </a:prstGeom>
          <a:noFill/>
        </p:spPr>
        <p:txBody>
          <a:bodyPr wrap="square" rtlCol="0">
            <a:spAutoFit/>
          </a:bodyPr>
          <a:lstStyle/>
          <a:p>
            <a:pPr algn="r"/>
            <a:r>
              <a:rPr lang="en-US" sz="3200" b="1" dirty="0" smtClean="0">
                <a:solidFill>
                  <a:srgbClr val="0070C0"/>
                </a:solidFill>
              </a:rPr>
              <a:t>Bhopal</a:t>
            </a:r>
            <a:endParaRPr lang="en-US" sz="3200" b="1" dirty="0">
              <a:solidFill>
                <a:srgbClr val="0070C0"/>
              </a:solidFill>
            </a:endParaRPr>
          </a:p>
        </p:txBody>
      </p:sp>
      <p:sp>
        <p:nvSpPr>
          <p:cNvPr id="7" name="TextBox 6"/>
          <p:cNvSpPr txBox="1"/>
          <p:nvPr/>
        </p:nvSpPr>
        <p:spPr>
          <a:xfrm>
            <a:off x="304800" y="4419600"/>
            <a:ext cx="2286000" cy="584775"/>
          </a:xfrm>
          <a:prstGeom prst="rect">
            <a:avLst/>
          </a:prstGeom>
          <a:noFill/>
        </p:spPr>
        <p:txBody>
          <a:bodyPr wrap="square" rtlCol="0">
            <a:spAutoFit/>
          </a:bodyPr>
          <a:lstStyle/>
          <a:p>
            <a:r>
              <a:rPr lang="en-US" sz="3200" b="1" dirty="0" smtClean="0">
                <a:solidFill>
                  <a:srgbClr val="0070C0"/>
                </a:solidFill>
              </a:rPr>
              <a:t>Gujarat</a:t>
            </a:r>
            <a:endParaRPr lang="en-US" sz="3200" b="1" dirty="0">
              <a:solidFill>
                <a:srgbClr val="0070C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686800" cy="1981200"/>
          </a:xfrm>
        </p:spPr>
        <p:txBody>
          <a:bodyPr/>
          <a:lstStyle/>
          <a:p>
            <a:pPr algn="ctr"/>
            <a:r>
              <a:rPr lang="en-US" b="1" dirty="0" smtClean="0">
                <a:solidFill>
                  <a:srgbClr val="00B050"/>
                </a:solidFill>
              </a:rPr>
              <a:t>Hybrid disasters</a:t>
            </a:r>
            <a:endParaRPr lang="en-US" b="1" dirty="0">
              <a:solidFill>
                <a:srgbClr val="00B05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533400"/>
          </a:xfrm>
        </p:spPr>
        <p:txBody>
          <a:bodyPr>
            <a:normAutofit fontScale="90000"/>
          </a:bodyPr>
          <a:lstStyle/>
          <a:p>
            <a:pPr algn="ctr"/>
            <a:r>
              <a:rPr lang="en-US" dirty="0" smtClean="0">
                <a:solidFill>
                  <a:srgbClr val="0070C0"/>
                </a:solidFill>
              </a:rPr>
              <a:t>Flood due to man made activities</a:t>
            </a:r>
            <a:endParaRPr lang="en-US" dirty="0">
              <a:solidFill>
                <a:srgbClr val="0070C0"/>
              </a:solidFill>
            </a:endParaRPr>
          </a:p>
        </p:txBody>
      </p:sp>
      <p:sp>
        <p:nvSpPr>
          <p:cNvPr id="3" name="Content Placeholder 2"/>
          <p:cNvSpPr>
            <a:spLocks noGrp="1"/>
          </p:cNvSpPr>
          <p:nvPr>
            <p:ph idx="1"/>
          </p:nvPr>
        </p:nvSpPr>
        <p:spPr>
          <a:xfrm>
            <a:off x="304800" y="1371600"/>
            <a:ext cx="8686800" cy="4953000"/>
          </a:xfrm>
        </p:spPr>
        <p:txBody>
          <a:bodyPr>
            <a:normAutofit fontScale="92500" lnSpcReduction="20000"/>
          </a:bodyPr>
          <a:lstStyle/>
          <a:p>
            <a:pPr>
              <a:buClr>
                <a:schemeClr val="bg2">
                  <a:lumMod val="50000"/>
                </a:schemeClr>
              </a:buClr>
              <a:buFont typeface="Wingdings" pitchFamily="2" charset="2"/>
              <a:buChar char="v"/>
            </a:pPr>
            <a:endParaRPr lang="en-US" sz="1700" dirty="0" smtClean="0"/>
          </a:p>
          <a:p>
            <a:pPr algn="just">
              <a:buClr>
                <a:schemeClr val="bg2">
                  <a:lumMod val="50000"/>
                </a:schemeClr>
              </a:buClr>
              <a:buFont typeface="Wingdings" pitchFamily="2" charset="2"/>
              <a:buChar char="v"/>
            </a:pPr>
            <a:r>
              <a:rPr lang="en-US" sz="1700" dirty="0" smtClean="0"/>
              <a:t>In natural systems, floods play an important role in ecosystem functioning, such as by recharging groundwater systems, filling wetlands, and the promotion of breeding, migration, and dispersal of numerous species.</a:t>
            </a:r>
          </a:p>
          <a:p>
            <a:pPr algn="just">
              <a:buClr>
                <a:schemeClr val="bg2">
                  <a:lumMod val="50000"/>
                </a:schemeClr>
              </a:buClr>
              <a:buFont typeface="Wingdings" pitchFamily="2" charset="2"/>
              <a:buChar char="v"/>
            </a:pPr>
            <a:endParaRPr lang="en-US" sz="1700" dirty="0" smtClean="0"/>
          </a:p>
          <a:p>
            <a:pPr algn="just">
              <a:buClr>
                <a:schemeClr val="bg2">
                  <a:lumMod val="50000"/>
                </a:schemeClr>
              </a:buClr>
              <a:buNone/>
            </a:pPr>
            <a:r>
              <a:rPr lang="en-US" sz="1700" b="1" dirty="0" smtClean="0">
                <a:solidFill>
                  <a:srgbClr val="0070C0"/>
                </a:solidFill>
              </a:rPr>
              <a:t>       Causes:</a:t>
            </a:r>
          </a:p>
          <a:p>
            <a:pPr algn="just">
              <a:buClr>
                <a:schemeClr val="bg2">
                  <a:lumMod val="50000"/>
                </a:schemeClr>
              </a:buClr>
              <a:buFont typeface="Wingdings" pitchFamily="2" charset="2"/>
              <a:buChar char="v"/>
            </a:pPr>
            <a:r>
              <a:rPr lang="en-US" sz="1700" b="1" dirty="0" smtClean="0"/>
              <a:t>Infrastructure failures</a:t>
            </a:r>
          </a:p>
          <a:p>
            <a:pPr algn="just">
              <a:buClr>
                <a:schemeClr val="bg2">
                  <a:lumMod val="50000"/>
                </a:schemeClr>
              </a:buClr>
              <a:buFont typeface="Wingdings" pitchFamily="2" charset="2"/>
              <a:buChar char="v"/>
            </a:pPr>
            <a:r>
              <a:rPr lang="en-US" sz="1700" dirty="0" smtClean="0"/>
              <a:t>Floods can be caused by a breaking or failure of infrastructure that can cause large quantities of water to flood a local area.</a:t>
            </a:r>
          </a:p>
          <a:p>
            <a:pPr algn="just">
              <a:buClr>
                <a:schemeClr val="bg2">
                  <a:lumMod val="50000"/>
                </a:schemeClr>
              </a:buClr>
              <a:buFont typeface="Wingdings" pitchFamily="2" charset="2"/>
              <a:buChar char="v"/>
            </a:pPr>
            <a:r>
              <a:rPr lang="en-US" sz="1700" dirty="0" smtClean="0"/>
              <a:t>One example is when water mains break such as the one that occurred in July of 2014 on the </a:t>
            </a:r>
            <a:r>
              <a:rPr lang="en-US" sz="1700" dirty="0" smtClean="0">
                <a:hlinkClick r:id="rId2"/>
              </a:rPr>
              <a:t>UCLA campus in the United States </a:t>
            </a:r>
            <a:r>
              <a:rPr lang="en-US" sz="1700" dirty="0" smtClean="0"/>
              <a:t>that caused water to gush out into the surrounding area at 75,000 gallons per minute.</a:t>
            </a:r>
          </a:p>
          <a:p>
            <a:pPr algn="just">
              <a:buClr>
                <a:schemeClr val="bg2">
                  <a:lumMod val="50000"/>
                </a:schemeClr>
              </a:buClr>
              <a:buFont typeface="Wingdings" pitchFamily="2" charset="2"/>
              <a:buChar char="v"/>
            </a:pPr>
            <a:endParaRPr lang="en-US" sz="1700" dirty="0" smtClean="0"/>
          </a:p>
          <a:p>
            <a:pPr algn="just">
              <a:buClr>
                <a:schemeClr val="bg2">
                  <a:lumMod val="50000"/>
                </a:schemeClr>
              </a:buClr>
              <a:buFont typeface="Wingdings" pitchFamily="2" charset="2"/>
              <a:buChar char="v"/>
            </a:pPr>
            <a:r>
              <a:rPr lang="en-US" sz="1700" b="1" dirty="0" smtClean="0"/>
              <a:t>Development and infrastructure in flood-prone areas</a:t>
            </a:r>
          </a:p>
          <a:p>
            <a:pPr algn="just">
              <a:buClr>
                <a:schemeClr val="bg2">
                  <a:lumMod val="50000"/>
                </a:schemeClr>
              </a:buClr>
              <a:buFont typeface="Wingdings" pitchFamily="2" charset="2"/>
              <a:buChar char="v"/>
            </a:pPr>
            <a:r>
              <a:rPr lang="en-US" sz="1700" dirty="0" smtClean="0"/>
              <a:t>The development and building of infrastructure in flood-prone areas, such as along rivers, near ocean shorelines, or near river deltas, has led to an increase in vulnerability to flooding because the natural resiliency of these ecosystems has been compromised.</a:t>
            </a:r>
          </a:p>
          <a:p>
            <a:endParaRPr lang="en-US" sz="1700" dirty="0" smtClean="0"/>
          </a:p>
          <a:p>
            <a:endParaRPr lang="en-US" sz="1700" dirty="0" smtClean="0"/>
          </a:p>
          <a:p>
            <a:endParaRPr lang="en-US" sz="1700" dirty="0" smtClean="0"/>
          </a:p>
          <a:p>
            <a:r>
              <a:rPr lang="en-US" sz="1700" dirty="0" smtClean="0">
                <a:hlinkClick r:id="rId3"/>
              </a:rPr>
              <a:t>https://greentumble.com/what-are-the-human-causes-of-floods/</a:t>
            </a:r>
            <a:endParaRPr lang="en-US" sz="1700" dirty="0" smtClean="0"/>
          </a:p>
          <a:p>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endParaRPr lang="en-US" dirty="0"/>
          </a:p>
        </p:txBody>
      </p:sp>
      <p:sp>
        <p:nvSpPr>
          <p:cNvPr id="3" name="Content Placeholder 2"/>
          <p:cNvSpPr>
            <a:spLocks noGrp="1"/>
          </p:cNvSpPr>
          <p:nvPr>
            <p:ph idx="1"/>
          </p:nvPr>
        </p:nvSpPr>
        <p:spPr>
          <a:xfrm>
            <a:off x="304800" y="1295400"/>
            <a:ext cx="8686800" cy="4784725"/>
          </a:xfrm>
        </p:spPr>
        <p:txBody>
          <a:bodyPr>
            <a:normAutofit/>
          </a:bodyPr>
          <a:lstStyle/>
          <a:p>
            <a:pPr algn="just">
              <a:buClr>
                <a:schemeClr val="bg2">
                  <a:lumMod val="50000"/>
                </a:schemeClr>
              </a:buClr>
              <a:buFont typeface="Wingdings" pitchFamily="2" charset="2"/>
              <a:buChar char="v"/>
            </a:pPr>
            <a:r>
              <a:rPr lang="en-US" sz="1600" b="1" dirty="0" smtClean="0">
                <a:solidFill>
                  <a:schemeClr val="tx1"/>
                </a:solidFill>
              </a:rPr>
              <a:t>Deforestation</a:t>
            </a:r>
          </a:p>
          <a:p>
            <a:pPr algn="just">
              <a:buClr>
                <a:schemeClr val="bg2">
                  <a:lumMod val="50000"/>
                </a:schemeClr>
              </a:buClr>
              <a:buNone/>
            </a:pPr>
            <a:r>
              <a:rPr lang="en-US" sz="1600" dirty="0" smtClean="0">
                <a:solidFill>
                  <a:schemeClr val="tx1"/>
                </a:solidFill>
              </a:rPr>
              <a:t>       When deforestation occurs in a particular area, there are no more trees to soak water into the soil over the landscape. Without these natural protections, there is an increased risk of flooding and erosion whenever it rains.</a:t>
            </a:r>
          </a:p>
          <a:p>
            <a:pPr algn="just">
              <a:buClr>
                <a:schemeClr val="bg2">
                  <a:lumMod val="50000"/>
                </a:schemeClr>
              </a:buClr>
              <a:buNone/>
            </a:pPr>
            <a:endParaRPr lang="en-US" sz="1600" dirty="0" smtClean="0">
              <a:solidFill>
                <a:schemeClr val="tx1"/>
              </a:solidFill>
            </a:endParaRPr>
          </a:p>
          <a:p>
            <a:pPr algn="just">
              <a:buClr>
                <a:schemeClr val="bg2">
                  <a:lumMod val="50000"/>
                </a:schemeClr>
              </a:buClr>
              <a:buFont typeface="Wingdings" pitchFamily="2" charset="2"/>
              <a:buChar char="v"/>
            </a:pPr>
            <a:r>
              <a:rPr lang="en-US" sz="1600" b="1" dirty="0" smtClean="0">
                <a:solidFill>
                  <a:schemeClr val="tx1"/>
                </a:solidFill>
              </a:rPr>
              <a:t>Impermeable surfaces</a:t>
            </a:r>
          </a:p>
          <a:p>
            <a:pPr algn="just">
              <a:buClr>
                <a:schemeClr val="bg2">
                  <a:lumMod val="50000"/>
                </a:schemeClr>
              </a:buClr>
              <a:buNone/>
            </a:pPr>
            <a:r>
              <a:rPr lang="en-US" sz="1600" b="1" dirty="0" smtClean="0">
                <a:solidFill>
                  <a:schemeClr val="tx1"/>
                </a:solidFill>
              </a:rPr>
              <a:t>      </a:t>
            </a:r>
            <a:r>
              <a:rPr lang="en-US" sz="1600" dirty="0" smtClean="0">
                <a:solidFill>
                  <a:schemeClr val="tx1"/>
                </a:solidFill>
              </a:rPr>
              <a:t> In developed areas, such as in urban area, there is commonly a large amount of impermeable surfaces like roads and other concrete structures that do not allow water to permeate back into the soil.</a:t>
            </a:r>
          </a:p>
          <a:p>
            <a:pPr algn="just">
              <a:buClr>
                <a:schemeClr val="bg2">
                  <a:lumMod val="50000"/>
                </a:schemeClr>
              </a:buClr>
              <a:buNone/>
            </a:pPr>
            <a:endParaRPr lang="en-US" sz="1600" dirty="0" smtClean="0">
              <a:solidFill>
                <a:schemeClr val="tx1"/>
              </a:solidFill>
            </a:endParaRPr>
          </a:p>
          <a:p>
            <a:pPr algn="just">
              <a:buClr>
                <a:schemeClr val="bg2">
                  <a:lumMod val="50000"/>
                </a:schemeClr>
              </a:buClr>
              <a:buFont typeface="Wingdings" pitchFamily="2" charset="2"/>
              <a:buChar char="v"/>
            </a:pPr>
            <a:r>
              <a:rPr lang="en-US" sz="1600" b="1" dirty="0" smtClean="0">
                <a:solidFill>
                  <a:schemeClr val="tx1"/>
                </a:solidFill>
              </a:rPr>
              <a:t>Bridge constriction</a:t>
            </a:r>
          </a:p>
          <a:p>
            <a:pPr algn="just">
              <a:buClr>
                <a:schemeClr val="bg2">
                  <a:lumMod val="50000"/>
                </a:schemeClr>
              </a:buClr>
              <a:buNone/>
            </a:pPr>
            <a:r>
              <a:rPr lang="en-US" sz="1600" dirty="0" smtClean="0">
                <a:solidFill>
                  <a:schemeClr val="tx1"/>
                </a:solidFill>
              </a:rPr>
              <a:t>       Sometimes, bridges that have been built over rivers can slow the discharge of water and reduce the river’s capacity to hold more water.</a:t>
            </a:r>
          </a:p>
          <a:p>
            <a:pPr>
              <a:buNone/>
            </a:pPr>
            <a:endParaRPr lang="en-US" sz="1600" dirty="0" smtClean="0"/>
          </a:p>
          <a:p>
            <a:pPr>
              <a:buNone/>
            </a:pPr>
            <a:endParaRPr lang="en-US" sz="1600" dirty="0" smtClean="0"/>
          </a:p>
          <a:p>
            <a:pPr>
              <a:buNone/>
            </a:pPr>
            <a:endParaRPr lang="en-US" sz="1600" dirty="0" smtClean="0"/>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Effects of disaster</a:t>
            </a:r>
            <a:endParaRPr lang="en-US" dirty="0">
              <a:solidFill>
                <a:srgbClr val="0070C0"/>
              </a:solidFill>
            </a:endParaRPr>
          </a:p>
        </p:txBody>
      </p:sp>
      <p:sp>
        <p:nvSpPr>
          <p:cNvPr id="3" name="Content Placeholder 2"/>
          <p:cNvSpPr>
            <a:spLocks noGrp="1"/>
          </p:cNvSpPr>
          <p:nvPr>
            <p:ph idx="1"/>
          </p:nvPr>
        </p:nvSpPr>
        <p:spPr>
          <a:xfrm>
            <a:off x="228600" y="1554162"/>
            <a:ext cx="8534400" cy="4525963"/>
          </a:xfrm>
        </p:spPr>
        <p:txBody>
          <a:bodyPr>
            <a:normAutofit/>
          </a:bodyPr>
          <a:lstStyle/>
          <a:p>
            <a:pPr marL="0" indent="0" algn="just">
              <a:buNone/>
            </a:pPr>
            <a:r>
              <a:rPr lang="en-US" sz="1600" dirty="0" smtClean="0"/>
              <a:t>Every year millions of people are affected by man made and natural disasters. Physical and economic losses occur. The effects in brief are as follows:</a:t>
            </a:r>
          </a:p>
          <a:p>
            <a:pPr algn="just">
              <a:buNone/>
            </a:pPr>
            <a:r>
              <a:rPr lang="en-US" sz="1600" b="1" dirty="0" smtClean="0"/>
              <a:t>Physical effects:</a:t>
            </a:r>
          </a:p>
          <a:p>
            <a:pPr algn="just">
              <a:buFont typeface="Wingdings" pitchFamily="2" charset="2"/>
              <a:buChar char="v"/>
            </a:pPr>
            <a:r>
              <a:rPr lang="en-US" sz="1600" b="1" dirty="0" smtClean="0"/>
              <a:t>Death</a:t>
            </a:r>
            <a:r>
              <a:rPr lang="en-US" sz="1600" dirty="0" smtClean="0"/>
              <a:t>- </a:t>
            </a:r>
            <a:r>
              <a:rPr lang="en-US" sz="1600" b="1" dirty="0" smtClean="0"/>
              <a:t> </a:t>
            </a:r>
            <a:r>
              <a:rPr lang="en-US" sz="1600" dirty="0" smtClean="0"/>
              <a:t>Disasters such as earthquakes, floods etc, result in death of several people. Over 10000 people died in Tsunami in India in tsunami. 5 </a:t>
            </a:r>
            <a:r>
              <a:rPr lang="en-US" sz="1600" dirty="0" err="1" smtClean="0"/>
              <a:t>lakh</a:t>
            </a:r>
            <a:r>
              <a:rPr lang="en-US" sz="1600" dirty="0" smtClean="0"/>
              <a:t> people  lost their lives in cyclone in West Bengal in 1970.</a:t>
            </a:r>
          </a:p>
          <a:p>
            <a:pPr algn="just">
              <a:buFont typeface="Wingdings" pitchFamily="2" charset="2"/>
              <a:buChar char="v"/>
            </a:pPr>
            <a:r>
              <a:rPr lang="en-US" sz="1600" b="1" dirty="0" smtClean="0"/>
              <a:t>Physical injury- </a:t>
            </a:r>
            <a:r>
              <a:rPr lang="en-US" sz="1600" dirty="0" smtClean="0"/>
              <a:t>Several people get injured in various disasters. It results in mental agony and trauma on the victims. Sometimes injuries are life long. </a:t>
            </a:r>
            <a:r>
              <a:rPr lang="en-US" sz="1600" dirty="0" err="1" smtClean="0"/>
              <a:t>Eg</a:t>
            </a:r>
            <a:r>
              <a:rPr lang="en-US" sz="1600" dirty="0" smtClean="0"/>
              <a:t>: Gujarat earthquake killed about 1.7 </a:t>
            </a:r>
            <a:r>
              <a:rPr lang="en-US" sz="1600" dirty="0" err="1" smtClean="0"/>
              <a:t>lakh</a:t>
            </a:r>
            <a:r>
              <a:rPr lang="en-US" sz="1600" dirty="0" smtClean="0"/>
              <a:t> people in 2001.</a:t>
            </a:r>
          </a:p>
          <a:p>
            <a:pPr algn="just">
              <a:buFont typeface="Wingdings" pitchFamily="2" charset="2"/>
              <a:buChar char="v"/>
            </a:pPr>
            <a:r>
              <a:rPr lang="en-US" sz="1600" b="1" dirty="0" smtClean="0"/>
              <a:t>Outbreak of diseases-  </a:t>
            </a:r>
            <a:r>
              <a:rPr lang="en-US" sz="1600" dirty="0" smtClean="0"/>
              <a:t>Disasters like floods, cyclone lead to  pollution of water which leads to water borne diseases. Transmission occurs through  skin, mucous membrane coming in contact with water, mud and damp vegetation.</a:t>
            </a:r>
          </a:p>
          <a:p>
            <a:pPr algn="just">
              <a:buNone/>
            </a:pPr>
            <a:r>
              <a:rPr lang="en-US" sz="1600" dirty="0" smtClean="0"/>
              <a:t>       Overcrowding in relief camps gives rise to communicable diseases. People become vulnerable to vector borne diseases which are transmitted by  insect, animal bites, mosquitoes. Lack of nutrition due to loss of agriculture leads to decline in health of people.</a:t>
            </a:r>
          </a:p>
          <a:p>
            <a:pPr>
              <a:buFont typeface="Wingdings" pitchFamily="2" charset="2"/>
              <a:buChar char="v"/>
            </a:pPr>
            <a:endParaRPr lang="en-US" sz="1600" dirty="0" smtClean="0"/>
          </a:p>
          <a:p>
            <a:pPr>
              <a:buFont typeface="Wingdings" pitchFamily="2" charset="2"/>
              <a:buChar char="v"/>
            </a:pPr>
            <a:endParaRPr lang="en-US" sz="16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85800"/>
          </a:xfrm>
        </p:spPr>
        <p:txBody>
          <a:bodyPr>
            <a:normAutofit/>
          </a:bodyPr>
          <a:lstStyle/>
          <a:p>
            <a:pPr algn="ctr"/>
            <a:r>
              <a:rPr lang="en-US" dirty="0" smtClean="0">
                <a:solidFill>
                  <a:srgbClr val="0070C0"/>
                </a:solidFill>
              </a:rPr>
              <a:t>DEALING WITH DISASTERS</a:t>
            </a:r>
            <a:endParaRPr lang="en-US" dirty="0">
              <a:solidFill>
                <a:srgbClr val="0070C0"/>
              </a:solidFill>
            </a:endParaRPr>
          </a:p>
        </p:txBody>
      </p:sp>
      <p:sp>
        <p:nvSpPr>
          <p:cNvPr id="3" name="Content Placeholder 2"/>
          <p:cNvSpPr>
            <a:spLocks noGrp="1"/>
          </p:cNvSpPr>
          <p:nvPr>
            <p:ph idx="1"/>
          </p:nvPr>
        </p:nvSpPr>
        <p:spPr>
          <a:xfrm>
            <a:off x="228600" y="990600"/>
            <a:ext cx="8763000" cy="5334000"/>
          </a:xfrm>
        </p:spPr>
        <p:txBody>
          <a:bodyPr>
            <a:normAutofit lnSpcReduction="10000"/>
          </a:bodyPr>
          <a:lstStyle/>
          <a:p>
            <a:pPr algn="just">
              <a:buClrTx/>
              <a:buFont typeface="Wingdings" pitchFamily="2" charset="2"/>
              <a:buChar char="§"/>
            </a:pPr>
            <a:r>
              <a:rPr lang="en-US" sz="1600" dirty="0" smtClean="0"/>
              <a:t>Disaster management aims at minimizing or avoiding potential losses , ensuring prompt assistance to victims of disasters and recovering the losses.</a:t>
            </a:r>
          </a:p>
          <a:p>
            <a:pPr algn="just">
              <a:buClrTx/>
              <a:buFont typeface="Wingdings" pitchFamily="2" charset="2"/>
              <a:buChar char="§"/>
            </a:pPr>
            <a:r>
              <a:rPr lang="en-US" sz="1600" dirty="0" smtClean="0"/>
              <a:t>It also involves reshaping of policies and plans to lessen the effects of disasters.</a:t>
            </a:r>
          </a:p>
          <a:p>
            <a:pPr algn="just">
              <a:buClrTx/>
              <a:buFont typeface="Wingdings" pitchFamily="2" charset="2"/>
              <a:buChar char="§"/>
            </a:pPr>
            <a:r>
              <a:rPr lang="en-US" sz="1600" dirty="0" smtClean="0"/>
              <a:t>Management involves four stages namely </a:t>
            </a:r>
            <a:r>
              <a:rPr lang="en-US" sz="1600" b="1" dirty="0" smtClean="0"/>
              <a:t>prevention, mitigation, preparedness and response</a:t>
            </a:r>
            <a:r>
              <a:rPr lang="en-US" sz="1600" dirty="0" smtClean="0"/>
              <a:t>.</a:t>
            </a:r>
          </a:p>
          <a:p>
            <a:pPr algn="just">
              <a:buNone/>
            </a:pPr>
            <a:r>
              <a:rPr lang="en-US" sz="2000" b="1" dirty="0" smtClean="0">
                <a:solidFill>
                  <a:schemeClr val="accent2">
                    <a:lumMod val="75000"/>
                  </a:schemeClr>
                </a:solidFill>
              </a:rPr>
              <a:t>1 Prevention</a:t>
            </a:r>
          </a:p>
          <a:p>
            <a:pPr algn="just">
              <a:buClr>
                <a:schemeClr val="tx1"/>
              </a:buClr>
              <a:buNone/>
            </a:pPr>
            <a:r>
              <a:rPr lang="en-US" sz="1600" dirty="0" smtClean="0"/>
              <a:t>       It  involves all those activities that are required to prevent the disaster and subsequent losses. It involves participation of all groups  of society, government, non governmental organizations and other institutions.</a:t>
            </a:r>
          </a:p>
          <a:p>
            <a:pPr algn="just">
              <a:buClr>
                <a:schemeClr val="tx1"/>
              </a:buClr>
              <a:buFont typeface="Wingdings" pitchFamily="2" charset="2"/>
              <a:buChar char="q"/>
            </a:pPr>
            <a:r>
              <a:rPr lang="en-US" sz="1600" b="1" dirty="0" smtClean="0"/>
              <a:t>Disaster Management Action Plan (DMAP): </a:t>
            </a:r>
          </a:p>
          <a:p>
            <a:pPr algn="just">
              <a:buClr>
                <a:schemeClr val="tx1"/>
              </a:buClr>
              <a:buFont typeface="Wingdings" pitchFamily="2" charset="2"/>
              <a:buChar char="§"/>
            </a:pPr>
            <a:r>
              <a:rPr lang="en-US" sz="1600" dirty="0" smtClean="0"/>
              <a:t>        This plan is operated by various departments and agencies of the government of Maharashtra  and other Non Governmental agencies. There are plans for institutions also . The purpose of these plans is to assess status of available resources and facilities available with the various departments., to identify requirements  of technological support, up gradation of information systems.</a:t>
            </a:r>
          </a:p>
          <a:p>
            <a:pPr algn="just">
              <a:buClr>
                <a:schemeClr val="tx1"/>
              </a:buClr>
              <a:buFont typeface="Wingdings" pitchFamily="2" charset="2"/>
              <a:buChar char="§"/>
            </a:pPr>
            <a:r>
              <a:rPr lang="en-US" sz="1600" dirty="0" smtClean="0"/>
              <a:t>It is the responsibility of state to be ready with DMAP in all the emergency situations. It is also associated with disasters like road accidents, fires, earthquakes, floods, cyclones, epidemics and other industrial accidents.</a:t>
            </a:r>
          </a:p>
          <a:p>
            <a:pPr algn="just">
              <a:buClr>
                <a:schemeClr val="tx1"/>
              </a:buClr>
              <a:buFont typeface="Wingdings" pitchFamily="2" charset="2"/>
              <a:buChar char="§"/>
            </a:pPr>
            <a:r>
              <a:rPr lang="en-US" sz="1600" dirty="0" smtClean="0"/>
              <a:t>The disaster management plan of the state focuses on the role of various governmental departments and various agencies like “ emergency Operations Centre” for the immediate response during disasters.</a:t>
            </a:r>
          </a:p>
          <a:p>
            <a:pPr algn="just">
              <a:buClr>
                <a:schemeClr val="tx1"/>
              </a:buClr>
              <a:buNone/>
            </a:pPr>
            <a:endParaRPr lang="en-US" sz="16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381000"/>
          </a:xfrm>
        </p:spPr>
        <p:txBody>
          <a:bodyPr>
            <a:normAutofit fontScale="90000"/>
          </a:bodyPr>
          <a:lstStyle/>
          <a:p>
            <a:endParaRPr lang="en-US" dirty="0"/>
          </a:p>
        </p:txBody>
      </p:sp>
      <p:sp>
        <p:nvSpPr>
          <p:cNvPr id="3" name="Content Placeholder 2"/>
          <p:cNvSpPr>
            <a:spLocks noGrp="1"/>
          </p:cNvSpPr>
          <p:nvPr>
            <p:ph idx="1"/>
          </p:nvPr>
        </p:nvSpPr>
        <p:spPr>
          <a:xfrm>
            <a:off x="152400" y="1066800"/>
            <a:ext cx="8763000" cy="5257800"/>
          </a:xfrm>
        </p:spPr>
        <p:txBody>
          <a:bodyPr>
            <a:normAutofit lnSpcReduction="10000"/>
          </a:bodyPr>
          <a:lstStyle/>
          <a:p>
            <a:pPr algn="just">
              <a:buClrTx/>
              <a:buFont typeface="Wingdings" pitchFamily="2" charset="2"/>
              <a:buChar char="q"/>
            </a:pPr>
            <a:r>
              <a:rPr lang="en-US" sz="1600" dirty="0" smtClean="0"/>
              <a:t> </a:t>
            </a:r>
            <a:r>
              <a:rPr lang="en-US" sz="1600" b="1" dirty="0" smtClean="0"/>
              <a:t>Warning system: </a:t>
            </a:r>
          </a:p>
          <a:p>
            <a:pPr algn="just">
              <a:buClrTx/>
              <a:buFont typeface="Wingdings" pitchFamily="2" charset="2"/>
              <a:buChar char="§"/>
            </a:pPr>
            <a:r>
              <a:rPr lang="en-US" sz="1600" dirty="0" smtClean="0"/>
              <a:t>Arrangement of early warning system provides advance notice to all citizens. It helps people to safeguard their family, property. It indicates onset of a disaster. Warning system may range from alarms, sirens, public announcements through radio, television etc. Some traditional modes are ringing bells, hoisting of flags. Warnings should be clear about severity, the duration. </a:t>
            </a:r>
          </a:p>
          <a:p>
            <a:pPr algn="just">
              <a:buClr>
                <a:schemeClr val="tx1"/>
              </a:buClr>
              <a:buFont typeface="Wingdings" pitchFamily="2" charset="2"/>
              <a:buChar char="§"/>
            </a:pPr>
            <a:r>
              <a:rPr lang="en-US" sz="1600" dirty="0" smtClean="0"/>
              <a:t>It should be in a simple language which is understandable by local people. It should not        create panic behavior. Warning should be clearly given so that it will clear the severity, the duration and the areas that may be affected. Spread of rumors should be controlled.</a:t>
            </a:r>
          </a:p>
          <a:p>
            <a:pPr marL="347663" indent="-347663" algn="just">
              <a:buClr>
                <a:schemeClr val="tx1"/>
              </a:buClr>
              <a:buFont typeface="Wingdings" pitchFamily="2" charset="2"/>
              <a:buChar char="§"/>
            </a:pPr>
            <a:r>
              <a:rPr lang="en-US" sz="1600" dirty="0" smtClean="0"/>
              <a:t> All the agencies and organizations should be alerted.</a:t>
            </a:r>
          </a:p>
          <a:p>
            <a:pPr algn="just">
              <a:buClr>
                <a:schemeClr val="tx1"/>
              </a:buClr>
              <a:buFont typeface="Wingdings" pitchFamily="2" charset="2"/>
              <a:buChar char="§"/>
            </a:pPr>
            <a:r>
              <a:rPr lang="en-US" sz="1600" dirty="0" smtClean="0"/>
              <a:t>Subsequent warnings should be given to keep people informed of the latest situations.</a:t>
            </a:r>
          </a:p>
          <a:p>
            <a:pPr algn="just">
              <a:buClr>
                <a:schemeClr val="tx1"/>
              </a:buClr>
              <a:buFont typeface="Wingdings" pitchFamily="2" charset="2"/>
              <a:buChar char="§"/>
            </a:pPr>
            <a:r>
              <a:rPr lang="en-US" sz="1600" dirty="0" smtClean="0"/>
              <a:t>All clear signal should be given when disaster will recede.</a:t>
            </a:r>
          </a:p>
          <a:p>
            <a:pPr algn="just">
              <a:buClr>
                <a:schemeClr val="tx1"/>
              </a:buClr>
              <a:buNone/>
            </a:pPr>
            <a:endParaRPr lang="en-US" sz="1600" dirty="0" smtClean="0"/>
          </a:p>
          <a:p>
            <a:pPr algn="just">
              <a:buClr>
                <a:schemeClr val="tx1"/>
              </a:buClr>
              <a:buFont typeface="Wingdings" pitchFamily="2" charset="2"/>
              <a:buChar char="q"/>
            </a:pPr>
            <a:r>
              <a:rPr lang="en-US" sz="1600" b="1" dirty="0" smtClean="0"/>
              <a:t>Education and training:  </a:t>
            </a:r>
          </a:p>
          <a:p>
            <a:pPr algn="just">
              <a:buClr>
                <a:schemeClr val="tx1"/>
              </a:buClr>
              <a:buFont typeface="Wingdings" pitchFamily="2" charset="2"/>
              <a:buChar char="§"/>
            </a:pPr>
            <a:r>
              <a:rPr lang="en-US" sz="1600" dirty="0" smtClean="0"/>
              <a:t>People should be educated regarding disaster management. </a:t>
            </a:r>
          </a:p>
          <a:p>
            <a:pPr algn="just">
              <a:buClr>
                <a:schemeClr val="tx1"/>
              </a:buClr>
              <a:buFont typeface="Wingdings" pitchFamily="2" charset="2"/>
              <a:buChar char="§"/>
            </a:pPr>
            <a:r>
              <a:rPr lang="en-US" sz="1600" dirty="0" smtClean="0"/>
              <a:t>Various educational institutions, corporate sectors and NGOs  should arrange training and awareness </a:t>
            </a:r>
            <a:r>
              <a:rPr lang="en-US" sz="1600" dirty="0" err="1" smtClean="0"/>
              <a:t>programmes</a:t>
            </a:r>
            <a:r>
              <a:rPr lang="en-US" sz="1600" dirty="0" smtClean="0"/>
              <a:t>.</a:t>
            </a:r>
          </a:p>
          <a:p>
            <a:pPr algn="just">
              <a:buClr>
                <a:schemeClr val="tx1"/>
              </a:buClr>
              <a:buFont typeface="Wingdings" pitchFamily="2" charset="2"/>
              <a:buChar char="§"/>
            </a:pPr>
            <a:r>
              <a:rPr lang="en-US" sz="1600" dirty="0" smtClean="0"/>
              <a:t>Various training and awareness </a:t>
            </a:r>
            <a:r>
              <a:rPr lang="en-US" sz="1600" dirty="0" err="1" smtClean="0"/>
              <a:t>programme</a:t>
            </a:r>
            <a:r>
              <a:rPr lang="en-US" sz="1600" dirty="0" smtClean="0"/>
              <a:t> should be arranged for long term prevention and preparedness .</a:t>
            </a:r>
          </a:p>
          <a:p>
            <a:pPr algn="just">
              <a:buClr>
                <a:schemeClr val="tx1"/>
              </a:buClr>
              <a:buFont typeface="Wingdings" pitchFamily="2" charset="2"/>
              <a:buChar char="q"/>
            </a:pPr>
            <a:endParaRPr lang="en-US" sz="1600" dirty="0" smtClean="0"/>
          </a:p>
          <a:p>
            <a:pPr algn="just">
              <a:buClr>
                <a:schemeClr val="tx1"/>
              </a:buClr>
              <a:buNone/>
            </a:pPr>
            <a:r>
              <a:rPr lang="en-US" sz="1600" b="1" dirty="0" smtClean="0">
                <a:solidFill>
                  <a:schemeClr val="accent2">
                    <a:lumMod val="75000"/>
                  </a:schemeClr>
                </a:solidFill>
              </a:rPr>
              <a:t>  </a:t>
            </a: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pPr algn="ctr"/>
            <a:r>
              <a:rPr lang="en-US" sz="3200" dirty="0" smtClean="0"/>
              <a:t>Dealing with earthquake</a:t>
            </a:r>
            <a:endParaRPr lang="en-US" sz="3200" dirty="0"/>
          </a:p>
        </p:txBody>
      </p:sp>
      <p:sp>
        <p:nvSpPr>
          <p:cNvPr id="3" name="Content Placeholder 2"/>
          <p:cNvSpPr>
            <a:spLocks noGrp="1"/>
          </p:cNvSpPr>
          <p:nvPr>
            <p:ph idx="1"/>
          </p:nvPr>
        </p:nvSpPr>
        <p:spPr>
          <a:xfrm>
            <a:off x="304800" y="1143000"/>
            <a:ext cx="8686800" cy="5334000"/>
          </a:xfrm>
        </p:spPr>
        <p:txBody>
          <a:bodyPr>
            <a:noAutofit/>
          </a:bodyPr>
          <a:lstStyle/>
          <a:p>
            <a:pPr algn="just"/>
            <a:r>
              <a:rPr lang="en-US" sz="1600" b="1" dirty="0" smtClean="0"/>
              <a:t>Measures against earthquakes</a:t>
            </a:r>
          </a:p>
          <a:p>
            <a:pPr algn="just"/>
            <a:r>
              <a:rPr lang="en-US" sz="1600" b="1" dirty="0" smtClean="0"/>
              <a:t>Personal measures</a:t>
            </a:r>
          </a:p>
          <a:p>
            <a:pPr algn="just" fontAlgn="t"/>
            <a:r>
              <a:rPr lang="en-US" sz="1600" dirty="0" smtClean="0"/>
              <a:t>Seek shelter under stable tables or under door frames.</a:t>
            </a:r>
          </a:p>
          <a:p>
            <a:pPr algn="just" fontAlgn="t"/>
            <a:r>
              <a:rPr lang="en-US" sz="1600" dirty="0" smtClean="0"/>
              <a:t>If outside, stay away from buildings, bridges and electricity pylons and move to open areas.</a:t>
            </a:r>
          </a:p>
          <a:p>
            <a:pPr algn="just" fontAlgn="t"/>
            <a:r>
              <a:rPr lang="en-US" sz="1600" dirty="0" smtClean="0"/>
              <a:t>Avoid areas at risk from secondary processes, such as landslides, </a:t>
            </a:r>
            <a:r>
              <a:rPr lang="en-US" sz="1600" dirty="0" err="1" smtClean="0"/>
              <a:t>rockfall</a:t>
            </a:r>
            <a:r>
              <a:rPr lang="en-US" sz="1600" dirty="0" smtClean="0"/>
              <a:t> and soil liquefaction.</a:t>
            </a:r>
          </a:p>
          <a:p>
            <a:pPr algn="just" fontAlgn="t"/>
            <a:r>
              <a:rPr lang="en-US" sz="1600" dirty="0" smtClean="0"/>
              <a:t>After an earthquake, check gas, water and electricity pipes and lines for damage.</a:t>
            </a:r>
          </a:p>
          <a:p>
            <a:pPr algn="just" fontAlgn="t"/>
            <a:r>
              <a:rPr lang="en-US" sz="1600" dirty="0" smtClean="0"/>
              <a:t>Listen to the radio and follow the instructions issued by the authorities.</a:t>
            </a:r>
          </a:p>
          <a:p>
            <a:pPr algn="just" fontAlgn="t"/>
            <a:r>
              <a:rPr lang="en-US" sz="1600" dirty="0" smtClean="0"/>
              <a:t>Earthquake-proof planning and design of buildings </a:t>
            </a:r>
          </a:p>
          <a:p>
            <a:pPr algn="just" fontAlgn="t"/>
            <a:r>
              <a:rPr lang="en-US" sz="1600" dirty="0" smtClean="0"/>
              <a:t>The micro zoning of the local geological substratum provides indicators of areas in which tremors will have a particularly strong or attenuated effect. </a:t>
            </a:r>
          </a:p>
          <a:p>
            <a:pPr algn="just">
              <a:buNone/>
            </a:pPr>
            <a:r>
              <a:rPr lang="en-US" sz="1600" dirty="0" smtClean="0"/>
              <a:t> </a:t>
            </a:r>
          </a:p>
          <a:p>
            <a:pPr algn="just"/>
            <a:r>
              <a:rPr lang="en-US" sz="1600" b="1" dirty="0" smtClean="0"/>
              <a:t>Organizational measures</a:t>
            </a:r>
          </a:p>
          <a:p>
            <a:pPr algn="just" fontAlgn="t"/>
            <a:r>
              <a:rPr lang="en-US" sz="1600" dirty="0" smtClean="0"/>
              <a:t>At present, earthquake prediction is insufficiently precise to provide the public with sufficient advance warning. For this reason, adequate preparedness and assistance in catastrophes is extremely important in areas affected by earthquakes. Measures of this nature enable numbers of human lives to be saved. </a:t>
            </a:r>
          </a:p>
          <a:p>
            <a:r>
              <a:rPr lang="en-US" sz="1600" dirty="0" smtClean="0">
                <a:hlinkClick r:id="rId2"/>
              </a:rPr>
              <a:t>http://www.planat.ch/en/knowledge-base/earthquake/measures-eb/</a:t>
            </a:r>
            <a:endParaRPr 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381000"/>
          </a:xfrm>
        </p:spPr>
        <p:txBody>
          <a:bodyPr>
            <a:normAutofit fontScale="90000"/>
          </a:bodyPr>
          <a:lstStyle/>
          <a:p>
            <a:endParaRPr lang="en-US" dirty="0"/>
          </a:p>
        </p:txBody>
      </p:sp>
      <p:sp>
        <p:nvSpPr>
          <p:cNvPr id="3" name="Content Placeholder 2"/>
          <p:cNvSpPr>
            <a:spLocks noGrp="1"/>
          </p:cNvSpPr>
          <p:nvPr>
            <p:ph idx="1"/>
          </p:nvPr>
        </p:nvSpPr>
        <p:spPr>
          <a:xfrm>
            <a:off x="152400" y="685800"/>
            <a:ext cx="8686800" cy="5715000"/>
          </a:xfrm>
        </p:spPr>
        <p:txBody>
          <a:bodyPr>
            <a:normAutofit/>
          </a:bodyPr>
          <a:lstStyle/>
          <a:p>
            <a:pPr algn="just">
              <a:buClr>
                <a:schemeClr val="tx1"/>
              </a:buClr>
              <a:buNone/>
            </a:pPr>
            <a:r>
              <a:rPr lang="en-US" sz="2000" b="1" dirty="0" smtClean="0">
                <a:solidFill>
                  <a:schemeClr val="accent2">
                    <a:lumMod val="75000"/>
                  </a:schemeClr>
                </a:solidFill>
              </a:rPr>
              <a:t>2.Mitigation</a:t>
            </a:r>
          </a:p>
          <a:p>
            <a:pPr algn="just">
              <a:buClr>
                <a:schemeClr val="tx1"/>
              </a:buClr>
              <a:buNone/>
            </a:pPr>
            <a:r>
              <a:rPr lang="en-US" sz="1600" dirty="0" smtClean="0"/>
              <a:t>       Mitigation is an attempt  to prevent hazards from developing into disasters. It reduces the impact of disasters so reduce loss of life and property. It focuses on </a:t>
            </a:r>
            <a:r>
              <a:rPr lang="en-US" sz="1600" b="1" dirty="0" smtClean="0"/>
              <a:t>long term measures  </a:t>
            </a:r>
            <a:r>
              <a:rPr lang="en-US" sz="1600" dirty="0" smtClean="0"/>
              <a:t>for eliminating risk.</a:t>
            </a:r>
          </a:p>
          <a:p>
            <a:pPr algn="just">
              <a:buClr>
                <a:schemeClr val="tx1"/>
              </a:buClr>
              <a:buFont typeface="Wingdings" pitchFamily="2" charset="2"/>
              <a:buChar char="q"/>
            </a:pPr>
            <a:r>
              <a:rPr lang="en-US" sz="1600" b="1" dirty="0" smtClean="0"/>
              <a:t>Risk analysis </a:t>
            </a:r>
            <a:r>
              <a:rPr lang="en-US" sz="1600" dirty="0" smtClean="0"/>
              <a:t>needs to be conducted which provides foundation for mitigation activities. </a:t>
            </a:r>
            <a:r>
              <a:rPr lang="en-US" sz="1600" dirty="0" err="1" smtClean="0"/>
              <a:t>Eg</a:t>
            </a:r>
            <a:r>
              <a:rPr lang="en-US" sz="1600" dirty="0" smtClean="0"/>
              <a:t>. Insurance can be obtained to protect financial losses.</a:t>
            </a:r>
          </a:p>
          <a:p>
            <a:pPr algn="just">
              <a:buClr>
                <a:schemeClr val="tx1"/>
              </a:buClr>
              <a:buFont typeface="Wingdings" pitchFamily="2" charset="2"/>
              <a:buChar char="q"/>
            </a:pPr>
            <a:r>
              <a:rPr lang="en-US" sz="1600" b="1" dirty="0" smtClean="0"/>
              <a:t>Structural measures </a:t>
            </a:r>
            <a:r>
              <a:rPr lang="en-US" sz="1600" dirty="0" smtClean="0"/>
              <a:t>may include the changes in the structure of building or surroundings.</a:t>
            </a:r>
          </a:p>
          <a:p>
            <a:pPr algn="just">
              <a:buClr>
                <a:schemeClr val="tx1"/>
              </a:buClr>
              <a:buFont typeface="Wingdings" pitchFamily="2" charset="2"/>
              <a:buChar char="q"/>
            </a:pPr>
            <a:r>
              <a:rPr lang="en-US" sz="1600" b="1" dirty="0" smtClean="0"/>
              <a:t>Non structural measures </a:t>
            </a:r>
            <a:r>
              <a:rPr lang="en-US" sz="1600" dirty="0" smtClean="0"/>
              <a:t>may include legislations or regulations regarding evacuation, communication of risk to the public etc. It may also include obtaining property or building insurance etc.</a:t>
            </a:r>
          </a:p>
          <a:p>
            <a:pPr algn="just">
              <a:buClr>
                <a:schemeClr val="tx1"/>
              </a:buClr>
              <a:buFont typeface="Wingdings" pitchFamily="2" charset="2"/>
              <a:buChar char="q"/>
            </a:pPr>
            <a:r>
              <a:rPr lang="en-US" sz="1600" b="1" dirty="0" smtClean="0"/>
              <a:t>Basic objectives </a:t>
            </a:r>
            <a:r>
              <a:rPr lang="en-US" sz="1600" dirty="0" smtClean="0"/>
              <a:t>of disaster mitigation are:</a:t>
            </a:r>
          </a:p>
          <a:p>
            <a:pPr algn="just">
              <a:buClr>
                <a:schemeClr val="tx1"/>
              </a:buClr>
              <a:buFont typeface="Arial" pitchFamily="34" charset="0"/>
              <a:buChar char="•"/>
            </a:pPr>
            <a:r>
              <a:rPr lang="en-US" sz="1600" dirty="0" smtClean="0"/>
              <a:t>To reduce loss of life and property by mitigating the impact of disaster</a:t>
            </a:r>
          </a:p>
          <a:p>
            <a:pPr algn="just">
              <a:buClr>
                <a:schemeClr val="tx1"/>
              </a:buClr>
              <a:buFont typeface="Arial" pitchFamily="34" charset="0"/>
              <a:buChar char="•"/>
            </a:pPr>
            <a:r>
              <a:rPr lang="en-US" sz="1600" dirty="0" smtClean="0"/>
              <a:t>The authorities and agencies need to advise the public about health and safety precautions to protect against injury and loss of life. </a:t>
            </a:r>
          </a:p>
          <a:p>
            <a:pPr algn="just">
              <a:buClr>
                <a:schemeClr val="tx1"/>
              </a:buClr>
              <a:buFont typeface="Arial" pitchFamily="34" charset="0"/>
              <a:buChar char="•"/>
            </a:pPr>
            <a:r>
              <a:rPr lang="en-US" sz="1600" dirty="0" smtClean="0"/>
              <a:t>Guidance should be given by central and state authorities to local authorities regarding services available in critical situations.</a:t>
            </a:r>
          </a:p>
          <a:p>
            <a:pPr algn="just">
              <a:buClr>
                <a:schemeClr val="tx1"/>
              </a:buClr>
              <a:buFont typeface="Arial" pitchFamily="34" charset="0"/>
              <a:buChar char="•"/>
            </a:pPr>
            <a:r>
              <a:rPr lang="en-US" sz="1600" dirty="0" smtClean="0"/>
              <a:t>There is a need to maximize insurance coverage to provide financial protection against hazards.</a:t>
            </a:r>
          </a:p>
          <a:p>
            <a:pPr algn="just">
              <a:buClr>
                <a:schemeClr val="tx1"/>
              </a:buClr>
              <a:buFont typeface="Arial" pitchFamily="34" charset="0"/>
              <a:buChar char="•"/>
            </a:pPr>
            <a:r>
              <a:rPr lang="en-US" sz="1600" dirty="0" smtClean="0"/>
              <a:t>Public should be made aware and need to be educated  on actions they should take to reduce the loss of life or property from hazards.</a:t>
            </a:r>
          </a:p>
          <a:p>
            <a:pPr algn="just">
              <a:buClr>
                <a:schemeClr val="tx1"/>
              </a:buClr>
              <a:buFont typeface="Arial" pitchFamily="34" charset="0"/>
              <a:buChar char="•"/>
            </a:pPr>
            <a:endParaRPr lang="en-US" sz="1600" dirty="0" smtClean="0"/>
          </a:p>
          <a:p>
            <a:pPr algn="just">
              <a:buClr>
                <a:schemeClr val="tx1"/>
              </a:buClr>
              <a:buFont typeface="Wingdings" pitchFamily="2" charset="2"/>
              <a:buChar char="Ø"/>
            </a:pPr>
            <a:endParaRPr lang="en-US" sz="1600" dirty="0" smtClean="0"/>
          </a:p>
          <a:p>
            <a:pPr>
              <a:buFont typeface="Wingdings" pitchFamily="2" charset="2"/>
              <a:buChar cha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990600"/>
            <a:ext cx="8686800" cy="5486400"/>
          </a:xfrm>
        </p:spPr>
        <p:txBody>
          <a:bodyPr>
            <a:normAutofit lnSpcReduction="10000"/>
          </a:bodyPr>
          <a:lstStyle/>
          <a:p>
            <a:pPr algn="just">
              <a:buClrTx/>
              <a:buFont typeface="Arial" pitchFamily="34" charset="0"/>
              <a:buChar char="•"/>
            </a:pPr>
            <a:r>
              <a:rPr lang="en-US" sz="1600" dirty="0" smtClean="0">
                <a:solidFill>
                  <a:schemeClr val="tx1"/>
                </a:solidFill>
              </a:rPr>
              <a:t>There should be a proper communication and coordination within and among the Central, State and local authorities in carrying out mitigation.</a:t>
            </a:r>
          </a:p>
          <a:p>
            <a:pPr algn="just">
              <a:buClrTx/>
              <a:buFont typeface="Arial" pitchFamily="34" charset="0"/>
              <a:buChar char="•"/>
            </a:pPr>
            <a:r>
              <a:rPr lang="en-US" sz="1600" dirty="0" smtClean="0">
                <a:solidFill>
                  <a:schemeClr val="tx1"/>
                </a:solidFill>
              </a:rPr>
              <a:t>There is a need to promote adequate staffing , training for carrying out hazard mitigation.</a:t>
            </a:r>
          </a:p>
          <a:p>
            <a:pPr algn="just">
              <a:buClrTx/>
              <a:buFont typeface="Arial" pitchFamily="34" charset="0"/>
              <a:buChar char="•"/>
            </a:pPr>
            <a:r>
              <a:rPr lang="en-US" sz="1600" dirty="0" smtClean="0">
                <a:solidFill>
                  <a:schemeClr val="tx1"/>
                </a:solidFill>
              </a:rPr>
              <a:t>The authorities need to provide relief camps in the case of major disasters. Provision for intermediate shelters need to be made within the period of disaster. </a:t>
            </a:r>
          </a:p>
          <a:p>
            <a:pPr algn="just">
              <a:buClrTx/>
              <a:buFont typeface="Arial" pitchFamily="34" charset="0"/>
              <a:buChar char="•"/>
            </a:pPr>
            <a:r>
              <a:rPr lang="en-US" sz="1600" dirty="0" smtClean="0">
                <a:solidFill>
                  <a:schemeClr val="tx1"/>
                </a:solidFill>
              </a:rPr>
              <a:t>Provision for compensation for crop and livestock is to be made.</a:t>
            </a:r>
          </a:p>
          <a:p>
            <a:pPr algn="just">
              <a:buClrTx/>
              <a:buFont typeface="Arial" pitchFamily="34" charset="0"/>
              <a:buChar char="•"/>
            </a:pPr>
            <a:r>
              <a:rPr lang="en-US" sz="1600" dirty="0" smtClean="0">
                <a:solidFill>
                  <a:schemeClr val="tx1"/>
                </a:solidFill>
              </a:rPr>
              <a:t>A long term package of mitigation includes a special package for reconstruction work to rehabilitate the damaged infrastructure by central and state government.</a:t>
            </a:r>
          </a:p>
          <a:p>
            <a:pPr algn="just">
              <a:buClrTx/>
              <a:buFont typeface="Wingdings" pitchFamily="2" charset="2"/>
              <a:buChar char="q"/>
            </a:pPr>
            <a:r>
              <a:rPr lang="en-US" sz="1600" b="1" dirty="0" smtClean="0">
                <a:solidFill>
                  <a:schemeClr val="tx1"/>
                </a:solidFill>
              </a:rPr>
              <a:t>Relief and Rehabilitation Measures</a:t>
            </a:r>
            <a:r>
              <a:rPr lang="en-US" sz="1600" dirty="0" smtClean="0">
                <a:solidFill>
                  <a:schemeClr val="tx1"/>
                </a:solidFill>
              </a:rPr>
              <a:t>:</a:t>
            </a:r>
          </a:p>
          <a:p>
            <a:pPr algn="just">
              <a:buClrTx/>
              <a:buFont typeface="Arial" pitchFamily="34" charset="0"/>
              <a:buChar char="•"/>
            </a:pPr>
            <a:r>
              <a:rPr lang="en-US" sz="1600" dirty="0" smtClean="0">
                <a:solidFill>
                  <a:schemeClr val="tx1"/>
                </a:solidFill>
              </a:rPr>
              <a:t>Government , NGOs and others should undertake various relief and rehabilitation measures.</a:t>
            </a:r>
          </a:p>
          <a:p>
            <a:pPr algn="just">
              <a:buClrTx/>
              <a:buFont typeface="Arial" pitchFamily="34" charset="0"/>
              <a:buChar char="•"/>
            </a:pPr>
            <a:r>
              <a:rPr lang="en-US" sz="1600" dirty="0" smtClean="0">
                <a:solidFill>
                  <a:schemeClr val="tx1"/>
                </a:solidFill>
              </a:rPr>
              <a:t>Relief camps should be installed during major disasters such as earthquake or floods.</a:t>
            </a:r>
          </a:p>
          <a:p>
            <a:pPr algn="just">
              <a:buClrTx/>
              <a:buFont typeface="Arial" pitchFamily="34" charset="0"/>
              <a:buChar char="•"/>
            </a:pPr>
            <a:r>
              <a:rPr lang="en-US" sz="1600" dirty="0" smtClean="0">
                <a:solidFill>
                  <a:schemeClr val="tx1"/>
                </a:solidFill>
              </a:rPr>
              <a:t>Compensation for crop and livestock loss is given. It is also given for dead or missing persons.</a:t>
            </a:r>
          </a:p>
          <a:p>
            <a:pPr algn="just">
              <a:buClrTx/>
              <a:buFont typeface="Arial" pitchFamily="34" charset="0"/>
              <a:buChar char="•"/>
            </a:pPr>
            <a:r>
              <a:rPr lang="en-US" sz="1600" dirty="0" smtClean="0">
                <a:solidFill>
                  <a:schemeClr val="tx1"/>
                </a:solidFill>
              </a:rPr>
              <a:t>Special relief ration need to be provided to the affected people.</a:t>
            </a:r>
          </a:p>
          <a:p>
            <a:pPr algn="just">
              <a:buClrTx/>
              <a:buFont typeface="Arial" pitchFamily="34" charset="0"/>
              <a:buChar char="•"/>
            </a:pPr>
            <a:r>
              <a:rPr lang="en-US" sz="1600" dirty="0" smtClean="0">
                <a:solidFill>
                  <a:schemeClr val="tx1"/>
                </a:solidFill>
              </a:rPr>
              <a:t>Drinking water facility need to be provided specially in the case of disasters of floods , cyclones when drinking water source is polluted.</a:t>
            </a:r>
          </a:p>
          <a:p>
            <a:pPr algn="just">
              <a:buClrTx/>
              <a:buFont typeface="Arial" pitchFamily="34" charset="0"/>
              <a:buChar char="•"/>
            </a:pPr>
            <a:r>
              <a:rPr lang="en-US" sz="1600" dirty="0" smtClean="0">
                <a:solidFill>
                  <a:schemeClr val="tx1"/>
                </a:solidFill>
              </a:rPr>
              <a:t>Preventive measures need to be taken to prevent any outbreak of communicable disease.</a:t>
            </a:r>
          </a:p>
          <a:p>
            <a:pPr algn="just">
              <a:buClrTx/>
              <a:buFont typeface="Arial" pitchFamily="34" charset="0"/>
              <a:buChar char="•"/>
            </a:pPr>
            <a:r>
              <a:rPr lang="en-US" sz="1600" dirty="0" smtClean="0">
                <a:solidFill>
                  <a:schemeClr val="tx1"/>
                </a:solidFill>
              </a:rPr>
              <a:t>Health </a:t>
            </a:r>
            <a:r>
              <a:rPr lang="en-US" sz="1600" dirty="0" err="1" smtClean="0">
                <a:solidFill>
                  <a:schemeClr val="tx1"/>
                </a:solidFill>
              </a:rPr>
              <a:t>centres</a:t>
            </a:r>
            <a:r>
              <a:rPr lang="en-US" sz="1600" dirty="0" smtClean="0">
                <a:solidFill>
                  <a:schemeClr val="tx1"/>
                </a:solidFill>
              </a:rPr>
              <a:t> to be made functional at the earliest to provide medical care and treatment.</a:t>
            </a:r>
          </a:p>
          <a:p>
            <a:pPr algn="just">
              <a:buClrTx/>
              <a:buFont typeface="Arial" pitchFamily="34" charset="0"/>
              <a:buChar char="•"/>
            </a:pPr>
            <a:r>
              <a:rPr lang="en-US" sz="1600" dirty="0" smtClean="0">
                <a:solidFill>
                  <a:schemeClr val="tx1"/>
                </a:solidFill>
              </a:rPr>
              <a:t>Free medicines need to be supplied to those who are injured,</a:t>
            </a:r>
          </a:p>
          <a:p>
            <a:pPr algn="just">
              <a:buClrTx/>
              <a:buFont typeface="Arial" pitchFamily="34" charset="0"/>
              <a:buChar char="•"/>
            </a:pPr>
            <a:r>
              <a:rPr lang="en-US" sz="1600" dirty="0" smtClean="0">
                <a:solidFill>
                  <a:schemeClr val="tx1"/>
                </a:solidFill>
              </a:rPr>
              <a:t>Central and state government come up with long term measures for reconstruction of permanent houses and community infrastructure such as community </a:t>
            </a:r>
            <a:r>
              <a:rPr lang="en-US" sz="1600" dirty="0" err="1" smtClean="0">
                <a:solidFill>
                  <a:schemeClr val="tx1"/>
                </a:solidFill>
              </a:rPr>
              <a:t>centres</a:t>
            </a:r>
            <a:r>
              <a:rPr lang="en-US" sz="1600" dirty="0" smtClean="0">
                <a:solidFill>
                  <a:schemeClr val="tx1"/>
                </a:solidFill>
              </a:rPr>
              <a:t>, religious structures etc.</a:t>
            </a:r>
          </a:p>
          <a:p>
            <a:pPr>
              <a:buFont typeface="Arial" pitchFamily="34" charset="0"/>
              <a:buChar char="•"/>
            </a:pPr>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04800" y="990600"/>
            <a:ext cx="8686800" cy="5089525"/>
          </a:xfrm>
        </p:spPr>
        <p:txBody>
          <a:bodyPr>
            <a:normAutofit/>
          </a:bodyPr>
          <a:lstStyle/>
          <a:p>
            <a:pPr algn="just">
              <a:buClr>
                <a:schemeClr val="tx1"/>
              </a:buClr>
              <a:buFont typeface="Arial" pitchFamily="34" charset="0"/>
              <a:buChar char="•"/>
            </a:pPr>
            <a:r>
              <a:rPr lang="en-US" sz="1600" dirty="0" smtClean="0"/>
              <a:t>Restoring the livelihood of many people with provision of micro units, processing and marketing facilities.</a:t>
            </a:r>
          </a:p>
          <a:p>
            <a:pPr algn="just">
              <a:buClr>
                <a:schemeClr val="tx1"/>
              </a:buClr>
              <a:buFont typeface="Arial" pitchFamily="34" charset="0"/>
              <a:buChar char="•"/>
            </a:pPr>
            <a:r>
              <a:rPr lang="en-US" sz="1600" dirty="0" smtClean="0"/>
              <a:t>Reclamation of land affected by salinity or flooding is also a rehabilitation measure.</a:t>
            </a:r>
          </a:p>
          <a:p>
            <a:pPr algn="just">
              <a:buClr>
                <a:schemeClr val="tx1"/>
              </a:buClr>
              <a:buFont typeface="Arial" pitchFamily="34" charset="0"/>
              <a:buChar char="•"/>
            </a:pPr>
            <a:r>
              <a:rPr lang="en-US" sz="1600" dirty="0" smtClean="0"/>
              <a:t>Reconstruction of local transport facilities such as jetties, railway stations etc. which are damaged by the disaster is an urgent need which is provided by the local government.</a:t>
            </a:r>
          </a:p>
          <a:p>
            <a:pPr algn="just">
              <a:buClr>
                <a:schemeClr val="tx1"/>
              </a:buClr>
              <a:buFont typeface="Arial" pitchFamily="34" charset="0"/>
              <a:buChar char="•"/>
            </a:pPr>
            <a:r>
              <a:rPr lang="en-US" sz="1600" dirty="0" smtClean="0"/>
              <a:t>Restoration of damaged power and information communication technology infrastructure is essential.</a:t>
            </a:r>
          </a:p>
          <a:p>
            <a:pPr algn="just">
              <a:buClr>
                <a:schemeClr val="tx1"/>
              </a:buClr>
              <a:buFont typeface="Arial" pitchFamily="34" charset="0"/>
              <a:buChar char="•"/>
            </a:pPr>
            <a:r>
              <a:rPr lang="en-US" sz="1600" dirty="0" smtClean="0"/>
              <a:t>Upgrading drinking water supply and drainage system is essential.</a:t>
            </a:r>
          </a:p>
          <a:p>
            <a:pPr algn="just">
              <a:buClr>
                <a:schemeClr val="tx1"/>
              </a:buClr>
              <a:buFont typeface="Arial" pitchFamily="34" charset="0"/>
              <a:buChar char="•"/>
            </a:pPr>
            <a:r>
              <a:rPr lang="en-US" sz="1600" dirty="0" smtClean="0"/>
              <a:t>Construction of social infrastructure such as schools, primary health centers etc. is essential</a:t>
            </a: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533400"/>
          </a:xfrm>
        </p:spPr>
        <p:txBody>
          <a:bodyPr>
            <a:normAutofit fontScale="90000"/>
          </a:bodyPr>
          <a:lstStyle/>
          <a:p>
            <a:pPr algn="ctr"/>
            <a:r>
              <a:rPr lang="en-US" dirty="0" smtClean="0"/>
              <a:t>flood</a:t>
            </a:r>
            <a:endParaRPr lang="en-US" dirty="0"/>
          </a:p>
        </p:txBody>
      </p:sp>
      <p:sp>
        <p:nvSpPr>
          <p:cNvPr id="3" name="Content Placeholder 2"/>
          <p:cNvSpPr>
            <a:spLocks noGrp="1"/>
          </p:cNvSpPr>
          <p:nvPr>
            <p:ph idx="1"/>
          </p:nvPr>
        </p:nvSpPr>
        <p:spPr>
          <a:xfrm>
            <a:off x="304800" y="914400"/>
            <a:ext cx="8686800" cy="5715000"/>
          </a:xfrm>
        </p:spPr>
        <p:txBody>
          <a:bodyPr>
            <a:normAutofit/>
          </a:bodyPr>
          <a:lstStyle/>
          <a:p>
            <a:pPr algn="just">
              <a:buNone/>
            </a:pPr>
            <a:r>
              <a:rPr lang="en-US" sz="1600" b="1" dirty="0" smtClean="0"/>
              <a:t>       Structural and non-structural flood mitigation measures</a:t>
            </a:r>
          </a:p>
          <a:p>
            <a:pPr algn="just"/>
            <a:r>
              <a:rPr lang="en-US" sz="1600" dirty="0" smtClean="0"/>
              <a:t>It is important to understand the effectiveness of individual measures in terms of flood mitigation impact when considering structural solutions for flood mitigation.</a:t>
            </a:r>
          </a:p>
          <a:p>
            <a:pPr algn="just"/>
            <a:r>
              <a:rPr lang="en-US" sz="1600" dirty="0" smtClean="0"/>
              <a:t>Depending on locality and the nature of the flooding, a number of structural and non-structural mitigation measures may be available. However, flood mitigation measures may only lessen the impact of flooding. No amount of intervention can stop heavy rain or high tides.</a:t>
            </a:r>
          </a:p>
          <a:p>
            <a:pPr algn="just"/>
            <a:endParaRPr lang="en-US" sz="1600" dirty="0" smtClean="0"/>
          </a:p>
          <a:p>
            <a:pPr algn="just">
              <a:buNone/>
            </a:pPr>
            <a:r>
              <a:rPr lang="en-US" sz="1600" b="1" dirty="0" smtClean="0"/>
              <a:t>      </a:t>
            </a:r>
            <a:r>
              <a:rPr lang="en-US" sz="1600" b="1" dirty="0" smtClean="0">
                <a:solidFill>
                  <a:srgbClr val="0070C0"/>
                </a:solidFill>
              </a:rPr>
              <a:t>Structural flood mitigation</a:t>
            </a:r>
          </a:p>
          <a:p>
            <a:pPr algn="just"/>
            <a:r>
              <a:rPr lang="en-US" sz="1600" dirty="0" smtClean="0"/>
              <a:t>Structural flood mitigation is where physical structures are constructed or modified to reduce the impact of flooding on individual properties or whole catchments and include:</a:t>
            </a:r>
          </a:p>
          <a:p>
            <a:pPr algn="just"/>
            <a:r>
              <a:rPr lang="en-US" sz="1600" dirty="0" smtClean="0"/>
              <a:t>Infrastructure, including dams, levees, bridges and culverts</a:t>
            </a:r>
          </a:p>
          <a:p>
            <a:pPr algn="just"/>
            <a:endParaRPr lang="en-US" sz="1600" dirty="0" smtClean="0"/>
          </a:p>
          <a:p>
            <a:pPr algn="just">
              <a:buNone/>
            </a:pPr>
            <a:r>
              <a:rPr lang="en-US" sz="1600" b="1" dirty="0" smtClean="0"/>
              <a:t>       Maintenance of existing infrastructure</a:t>
            </a:r>
          </a:p>
          <a:p>
            <a:pPr algn="just"/>
            <a:r>
              <a:rPr lang="en-US" sz="1600" dirty="0" smtClean="0"/>
              <a:t>Ongoing maintenance to existing creeks and storm water drainage systems is vital to maintain the hydraulic performance of drains. </a:t>
            </a:r>
          </a:p>
          <a:p>
            <a:pPr algn="just"/>
            <a:r>
              <a:rPr lang="en-US" sz="1600" dirty="0" smtClean="0"/>
              <a:t>Developing and reviewing a regular maintenance schedule for flood prone areas can provide significant benefit during seasonal rains. </a:t>
            </a:r>
          </a:p>
          <a:p>
            <a:pPr algn="just"/>
            <a:endParaRPr lang="en-US" sz="1600" dirty="0" smtClean="0"/>
          </a:p>
          <a:p>
            <a:endParaRPr lang="en-US"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762000"/>
            <a:ext cx="8686800" cy="5715000"/>
          </a:xfrm>
        </p:spPr>
        <p:txBody>
          <a:bodyPr>
            <a:normAutofit/>
          </a:bodyPr>
          <a:lstStyle/>
          <a:p>
            <a:pPr algn="just">
              <a:buNone/>
            </a:pPr>
            <a:r>
              <a:rPr lang="en-US" sz="1600" b="1" dirty="0" smtClean="0"/>
              <a:t>       Individual flood proofing measures</a:t>
            </a:r>
          </a:p>
          <a:p>
            <a:pPr algn="just">
              <a:buFont typeface="Wingdings" pitchFamily="2" charset="2"/>
              <a:buChar char="Ø"/>
            </a:pPr>
            <a:r>
              <a:rPr lang="en-US" sz="1600" dirty="0" smtClean="0"/>
              <a:t>Where the inundation of flood water is relatively low (nominally less than 700mm), it may be possible to keep flood waters out of homes by installing solid fences, raising windows, sealing doors with ‘stop boards’ and limiting sewage contamination through reflux or backflow valves.</a:t>
            </a:r>
          </a:p>
          <a:p>
            <a:pPr algn="just">
              <a:buNone/>
            </a:pPr>
            <a:endParaRPr lang="en-US" sz="1600" b="1" dirty="0" smtClean="0"/>
          </a:p>
          <a:p>
            <a:pPr algn="just">
              <a:buNone/>
            </a:pPr>
            <a:r>
              <a:rPr lang="en-US" sz="1600" b="1" dirty="0" smtClean="0"/>
              <a:t>       Improved traffic access</a:t>
            </a:r>
          </a:p>
          <a:p>
            <a:pPr algn="just">
              <a:buFont typeface="Wingdings" pitchFamily="2" charset="2"/>
              <a:buChar char="Ø"/>
            </a:pPr>
            <a:r>
              <a:rPr lang="en-US" sz="1600" dirty="0" smtClean="0"/>
              <a:t>Improving the flood resilience of roads provides a benefit to flood-affected residents by allowing residents to escape floods. Hospitals and emergency services should have such provisions. </a:t>
            </a:r>
          </a:p>
          <a:p>
            <a:pPr algn="just"/>
            <a:endParaRPr lang="en-US" sz="1600" dirty="0" smtClean="0"/>
          </a:p>
          <a:p>
            <a:pPr algn="just">
              <a:buNone/>
            </a:pPr>
            <a:r>
              <a:rPr lang="en-US" sz="1600" b="1" dirty="0" smtClean="0">
                <a:solidFill>
                  <a:srgbClr val="0070C0"/>
                </a:solidFill>
              </a:rPr>
              <a:t>        Non-structural flood mitigation</a:t>
            </a:r>
          </a:p>
          <a:p>
            <a:pPr algn="just">
              <a:buNone/>
            </a:pPr>
            <a:endParaRPr lang="en-US" sz="1600" b="1" dirty="0" smtClean="0">
              <a:solidFill>
                <a:srgbClr val="0070C0"/>
              </a:solidFill>
            </a:endParaRPr>
          </a:p>
          <a:p>
            <a:pPr algn="just">
              <a:buNone/>
            </a:pPr>
            <a:r>
              <a:rPr lang="en-US" sz="1600" b="1" dirty="0" smtClean="0"/>
              <a:t>       Property surveys and Land use planning </a:t>
            </a:r>
          </a:p>
          <a:p>
            <a:pPr algn="just">
              <a:buFont typeface="Wingdings" pitchFamily="2" charset="2"/>
              <a:buChar char="Ø"/>
            </a:pPr>
            <a:r>
              <a:rPr lang="en-US" sz="1600" dirty="0" smtClean="0"/>
              <a:t>Detailed surveys of flood affected residences can increase the accuracy of flood modeling.</a:t>
            </a:r>
          </a:p>
          <a:p>
            <a:pPr algn="just">
              <a:buFont typeface="Wingdings" pitchFamily="2" charset="2"/>
              <a:buChar char="Ø"/>
            </a:pPr>
            <a:r>
              <a:rPr lang="en-US" sz="1600" dirty="0" smtClean="0"/>
              <a:t>Strategic land use planning will identify the extent of flood impacted land to limit the construction of urban and rural residential, commercial and industrial land. The NT Planning Scheme requires all new developments to undertake land suitability investigations to determine the extent of constrained land.</a:t>
            </a:r>
          </a:p>
          <a:p>
            <a:pPr algn="just">
              <a:buFont typeface="Wingdings" pitchFamily="2" charset="2"/>
              <a:buChar char="Ø"/>
            </a:pPr>
            <a:r>
              <a:rPr lang="en-US" sz="1600" b="1" dirty="0" smtClean="0"/>
              <a:t>      </a:t>
            </a:r>
            <a:r>
              <a:rPr lang="en-US" sz="1600" dirty="0" smtClean="0"/>
              <a:t>Existing building controls require new homes or substantial renovations to construct habitable floor levels to provide some level of protection from flooding.</a:t>
            </a:r>
          </a:p>
          <a:p>
            <a:endParaRPr lang="en-US" sz="1600" dirty="0" smtClean="0"/>
          </a:p>
          <a:p>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04800"/>
          </a:xfrm>
        </p:spPr>
        <p:txBody>
          <a:bodyPr>
            <a:normAutofit fontScale="90000"/>
          </a:bodyPr>
          <a:lstStyle/>
          <a:p>
            <a:endParaRPr lang="en-US" dirty="0"/>
          </a:p>
        </p:txBody>
      </p:sp>
      <p:sp>
        <p:nvSpPr>
          <p:cNvPr id="3" name="Content Placeholder 2"/>
          <p:cNvSpPr>
            <a:spLocks noGrp="1"/>
          </p:cNvSpPr>
          <p:nvPr>
            <p:ph idx="1"/>
          </p:nvPr>
        </p:nvSpPr>
        <p:spPr>
          <a:xfrm>
            <a:off x="304800" y="914400"/>
            <a:ext cx="8686800" cy="5486400"/>
          </a:xfrm>
        </p:spPr>
        <p:txBody>
          <a:bodyPr>
            <a:normAutofit/>
          </a:bodyPr>
          <a:lstStyle/>
          <a:p>
            <a:pPr>
              <a:buNone/>
            </a:pPr>
            <a:r>
              <a:rPr lang="en-US" sz="1600" b="1" dirty="0" smtClean="0"/>
              <a:t>       Catchment flood modeling</a:t>
            </a:r>
          </a:p>
          <a:p>
            <a:r>
              <a:rPr lang="en-US" sz="1600" dirty="0" smtClean="0"/>
              <a:t>Maintaining up-to-date flood models of developing catchments assists the Development Consent Authority to understand the impact of new development on existing residents in the catchment. </a:t>
            </a:r>
          </a:p>
          <a:p>
            <a:endParaRPr lang="en-US" sz="1600" dirty="0" smtClean="0"/>
          </a:p>
          <a:p>
            <a:pPr>
              <a:buNone/>
            </a:pPr>
            <a:r>
              <a:rPr lang="en-US" sz="1600" b="1" dirty="0" smtClean="0"/>
              <a:t>       Early warning systems</a:t>
            </a:r>
          </a:p>
          <a:p>
            <a:r>
              <a:rPr lang="en-US" sz="1600" dirty="0" smtClean="0"/>
              <a:t>Early warning systems are extremely important in flash flooding events to provide residents with the ability to respond to impending flood waters. This may include relocating of parked vehicles, collecting pets and valuables and implementing personal emergency plans.</a:t>
            </a:r>
          </a:p>
          <a:p>
            <a:pPr>
              <a:buNone/>
            </a:pPr>
            <a:endParaRPr lang="en-US" sz="1600" dirty="0" smtClean="0"/>
          </a:p>
          <a:p>
            <a:pPr>
              <a:buNone/>
            </a:pPr>
            <a:r>
              <a:rPr lang="en-US" sz="1600" b="1" dirty="0" smtClean="0"/>
              <a:t>       Understanding and awareness</a:t>
            </a:r>
          </a:p>
          <a:p>
            <a:r>
              <a:rPr lang="en-US" sz="1600" dirty="0" smtClean="0"/>
              <a:t>Knowing your local flood history and developing an understanding of how floods behave in your area provides you with the ability to respond in time to an impending flood. Monitoring tide and rainfall forecasts can alert residents when the conditions that may result in flooding could occur.</a:t>
            </a:r>
          </a:p>
          <a:p>
            <a:pPr>
              <a:buNone/>
            </a:pPr>
            <a:endParaRPr lang="en-US" sz="1600" dirty="0" smtClean="0"/>
          </a:p>
          <a:p>
            <a:r>
              <a:rPr lang="en-US" sz="1600" dirty="0" smtClean="0">
                <a:hlinkClick r:id="rId2"/>
              </a:rPr>
              <a:t>https://dipl.nt.gov.au/lands-and-planning/flood-mitigation/flood-mitigation-measures</a:t>
            </a:r>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685800"/>
            <a:ext cx="8686800" cy="5394325"/>
          </a:xfrm>
        </p:spPr>
        <p:txBody>
          <a:bodyPr>
            <a:normAutofit/>
          </a:bodyPr>
          <a:lstStyle/>
          <a:p>
            <a:pPr>
              <a:buNone/>
            </a:pPr>
            <a:r>
              <a:rPr lang="en-US" sz="2000" b="1" dirty="0" smtClean="0">
                <a:solidFill>
                  <a:schemeClr val="accent2">
                    <a:lumMod val="75000"/>
                  </a:schemeClr>
                </a:solidFill>
              </a:rPr>
              <a:t>3. Disaster Preparedness</a:t>
            </a:r>
          </a:p>
          <a:p>
            <a:pPr>
              <a:buNone/>
            </a:pPr>
            <a:r>
              <a:rPr lang="en-US" sz="1600" dirty="0" smtClean="0">
                <a:solidFill>
                  <a:schemeClr val="tx1"/>
                </a:solidFill>
              </a:rPr>
              <a:t>     Preparedness is a plan of action developed to deal with the situation when the disaster strikes.</a:t>
            </a:r>
          </a:p>
          <a:p>
            <a:pPr marL="288925" indent="-288925">
              <a:buNone/>
            </a:pPr>
            <a:r>
              <a:rPr lang="en-US" sz="1600" dirty="0" smtClean="0">
                <a:solidFill>
                  <a:schemeClr val="tx1"/>
                </a:solidFill>
              </a:rPr>
              <a:t>     It involves  measures designed to organize  and facilitate timely and effective rescue, relief and  rehabilitation operations in case of disaster. It involves setting up of disaster relief machinery, formulation of emergency relief plans, training of people, stocking of supplies, fund raising etc.</a:t>
            </a:r>
          </a:p>
          <a:p>
            <a:pPr marL="288925" indent="-288925">
              <a:buNone/>
            </a:pPr>
            <a:r>
              <a:rPr lang="en-US" sz="1600" b="1" dirty="0" smtClean="0">
                <a:solidFill>
                  <a:schemeClr val="tx1"/>
                </a:solidFill>
              </a:rPr>
              <a:t>      Following  activities are done under preparedness:</a:t>
            </a:r>
          </a:p>
          <a:p>
            <a:pPr marL="288925" indent="-288925">
              <a:buClrTx/>
              <a:buFont typeface="Wingdings" pitchFamily="2" charset="2"/>
              <a:buChar char="Ø"/>
            </a:pPr>
            <a:r>
              <a:rPr lang="en-US" sz="1600" b="1" dirty="0" smtClean="0">
                <a:solidFill>
                  <a:schemeClr val="tx1"/>
                </a:solidFill>
              </a:rPr>
              <a:t>Communication Plans:-  </a:t>
            </a:r>
            <a:r>
              <a:rPr lang="en-US" sz="1600" dirty="0" smtClean="0">
                <a:solidFill>
                  <a:schemeClr val="tx1"/>
                </a:solidFill>
              </a:rPr>
              <a:t>Proper communication plays very important role in disaster management. If communication plans are properly organized , it not only warns the people about threat of disasters but also carry out relief and rehabilitation operations. Clear instructions  will undertake all the operations smoothly.</a:t>
            </a:r>
          </a:p>
          <a:p>
            <a:pPr marL="288925" indent="-288925">
              <a:buClrTx/>
              <a:buFont typeface="Wingdings" pitchFamily="2" charset="2"/>
              <a:buChar char="Ø"/>
            </a:pPr>
            <a:r>
              <a:rPr lang="en-US" sz="1600" b="1" dirty="0" smtClean="0">
                <a:solidFill>
                  <a:schemeClr val="tx1"/>
                </a:solidFill>
              </a:rPr>
              <a:t>Training: </a:t>
            </a:r>
            <a:r>
              <a:rPr lang="en-US" sz="1600" dirty="0" smtClean="0">
                <a:solidFill>
                  <a:schemeClr val="tx1"/>
                </a:solidFill>
              </a:rPr>
              <a:t> Training should be provided for disaster preparedness. The government develop organizations of trained volunteers among civilian population. Organizations like Red Cross are ready sources of trained volunteers.</a:t>
            </a:r>
          </a:p>
          <a:p>
            <a:pPr marL="288925" indent="-288925">
              <a:buClrTx/>
              <a:buFont typeface="Wingdings" pitchFamily="2" charset="2"/>
              <a:buChar char="Ø"/>
            </a:pPr>
            <a:r>
              <a:rPr lang="en-US" sz="1600" b="1" dirty="0" smtClean="0">
                <a:solidFill>
                  <a:schemeClr val="tx1"/>
                </a:solidFill>
              </a:rPr>
              <a:t>Casualty Prediction:  </a:t>
            </a:r>
            <a:r>
              <a:rPr lang="en-US" sz="1600" dirty="0" smtClean="0">
                <a:solidFill>
                  <a:schemeClr val="tx1"/>
                </a:solidFill>
              </a:rPr>
              <a:t>Causality prediction is an important aspect in disaster preparedness. It studies the expected casualties which gives planners an idea of what resources should be made available to respond to a particular kind of event.</a:t>
            </a:r>
          </a:p>
          <a:p>
            <a:pPr marL="288925" indent="-288925">
              <a:buClrTx/>
              <a:buFont typeface="Wingdings" pitchFamily="2" charset="2"/>
              <a:buChar char="Ø"/>
            </a:pPr>
            <a:r>
              <a:rPr lang="en-US" sz="1600" b="1" dirty="0" smtClean="0">
                <a:solidFill>
                  <a:schemeClr val="tx1"/>
                </a:solidFill>
              </a:rPr>
              <a:t>Stockpiling: </a:t>
            </a:r>
            <a:r>
              <a:rPr lang="en-US" sz="1600" dirty="0" smtClean="0">
                <a:solidFill>
                  <a:schemeClr val="tx1"/>
                </a:solidFill>
              </a:rPr>
              <a:t>Stockpiling of food supplies and maintaining other equipments becomes essential. Maintenance of other equipments is also essential. A three day supply of food and water is a minimum recommendation. Some essentials for children can be stored. </a:t>
            </a:r>
          </a:p>
          <a:p>
            <a:pPr marL="288925" indent="-288925">
              <a:buClrTx/>
              <a:buFont typeface="Wingdings" pitchFamily="2" charset="2"/>
              <a:buChar char="Ø"/>
            </a:pPr>
            <a:endParaRPr lang="en-US" sz="1600" dirty="0" smtClean="0">
              <a:solidFill>
                <a:schemeClr val="tx1"/>
              </a:solidFill>
            </a:endParaRPr>
          </a:p>
          <a:p>
            <a:pPr marL="288925" indent="-288925">
              <a:buClrTx/>
              <a:buFont typeface="Wingdings" pitchFamily="2" charset="2"/>
              <a:buChar char="§"/>
            </a:pPr>
            <a:endParaRPr lang="en-US" sz="16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1066800"/>
            <a:ext cx="8686800" cy="5013325"/>
          </a:xfrm>
        </p:spPr>
        <p:txBody>
          <a:bodyPr>
            <a:normAutofit/>
          </a:bodyPr>
          <a:lstStyle/>
          <a:p>
            <a:pPr algn="just">
              <a:buNone/>
            </a:pPr>
            <a:r>
              <a:rPr lang="en-US" sz="1600" b="1" dirty="0" smtClean="0"/>
              <a:t>Psychological effects:</a:t>
            </a:r>
          </a:p>
          <a:p>
            <a:pPr algn="just">
              <a:buFont typeface="Wingdings" pitchFamily="2" charset="2"/>
              <a:buChar char="v"/>
            </a:pPr>
            <a:r>
              <a:rPr lang="en-US" sz="1600" dirty="0" smtClean="0"/>
              <a:t>There are mental health effects of disasters. Emotional distress can be observed after disasters whenever there is a heavy loss. Disasters like floods, earthquakes lead to huge losses. Fear and anxiety spreads like a famine. Acute shortage of supplies may take place. Post traumatic stress disorders are observed after various disasters.</a:t>
            </a:r>
          </a:p>
          <a:p>
            <a:pPr algn="just">
              <a:buFont typeface="Wingdings" pitchFamily="2" charset="2"/>
              <a:buChar char="v"/>
            </a:pPr>
            <a:r>
              <a:rPr lang="en-US" sz="1600" dirty="0" smtClean="0"/>
              <a:t>Stress related symptoms may be observed such as headaches, blood pressure, ulcers, digestive problems, depression, sleep disorders, nervousness.</a:t>
            </a:r>
          </a:p>
          <a:p>
            <a:pPr algn="just">
              <a:buFont typeface="Wingdings" pitchFamily="2" charset="2"/>
              <a:buChar char="v"/>
            </a:pPr>
            <a:r>
              <a:rPr lang="en-US" sz="1600" dirty="0" smtClean="0"/>
              <a:t>Behavioral symptoms include aggression, performance problems, excessive smoking, nervousness, emotional instability etc.</a:t>
            </a:r>
          </a:p>
          <a:p>
            <a:pPr algn="just">
              <a:buFont typeface="Wingdings" pitchFamily="2" charset="2"/>
              <a:buChar char="v"/>
            </a:pPr>
            <a:r>
              <a:rPr lang="en-US" sz="1600" dirty="0" smtClean="0"/>
              <a:t>Fear, anxiety, physical complaints, sleep disorders and other stress disorders  are common if somebody has got exposed to disaster directly.</a:t>
            </a:r>
          </a:p>
          <a:p>
            <a:pPr algn="just">
              <a:buFont typeface="Wingdings" pitchFamily="2" charset="2"/>
              <a:buChar char="v"/>
            </a:pPr>
            <a:r>
              <a:rPr lang="en-US" sz="1600" dirty="0" smtClean="0"/>
              <a:t>Compensation and rehabilitation packages, claims for death and damages  get delayed during and even post disaster. This aggravates  the trauma of the victims.</a:t>
            </a:r>
          </a:p>
          <a:p>
            <a:pPr algn="just">
              <a:buFont typeface="Wingdings" pitchFamily="2" charset="2"/>
              <a:buChar char="v"/>
            </a:pPr>
            <a:r>
              <a:rPr lang="en-US" sz="1600" dirty="0" smtClean="0"/>
              <a:t>Loss of property, displacement gives rise to negative psychological effects on account of disasters.</a:t>
            </a:r>
          </a:p>
          <a:p>
            <a:pPr algn="just">
              <a:buFont typeface="Wingdings" pitchFamily="2" charset="2"/>
              <a:buChar char="v"/>
            </a:pPr>
            <a:endParaRPr lang="en-US" sz="1600" b="1" dirty="0" smtClean="0"/>
          </a:p>
          <a:p>
            <a:pPr algn="just">
              <a:buNone/>
            </a:pPr>
            <a:endParaRPr lang="en-US" sz="16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304800"/>
          </a:xfrm>
        </p:spPr>
        <p:txBody>
          <a:bodyPr>
            <a:normAutofit fontScale="90000"/>
          </a:bodyPr>
          <a:lstStyle/>
          <a:p>
            <a:endParaRPr lang="en-US" dirty="0"/>
          </a:p>
        </p:txBody>
      </p:sp>
      <p:sp>
        <p:nvSpPr>
          <p:cNvPr id="3" name="Content Placeholder 2"/>
          <p:cNvSpPr>
            <a:spLocks noGrp="1"/>
          </p:cNvSpPr>
          <p:nvPr>
            <p:ph idx="1"/>
          </p:nvPr>
        </p:nvSpPr>
        <p:spPr>
          <a:xfrm>
            <a:off x="304800" y="685800"/>
            <a:ext cx="8686800" cy="5715000"/>
          </a:xfrm>
        </p:spPr>
        <p:txBody>
          <a:bodyPr>
            <a:normAutofit/>
          </a:bodyPr>
          <a:lstStyle/>
          <a:p>
            <a:pPr algn="just">
              <a:buClrTx/>
              <a:buFont typeface="Wingdings" pitchFamily="2" charset="2"/>
              <a:buChar char="Ø"/>
            </a:pPr>
            <a:r>
              <a:rPr lang="en-US" sz="1600" b="1" dirty="0" smtClean="0"/>
              <a:t>Evacuation:</a:t>
            </a:r>
            <a:r>
              <a:rPr lang="en-US" sz="1600" dirty="0" smtClean="0"/>
              <a:t>  Disasters may require evacuation of communities. All agencies involved in </a:t>
            </a:r>
          </a:p>
          <a:p>
            <a:pPr algn="just">
              <a:buClrTx/>
              <a:buNone/>
            </a:pPr>
            <a:r>
              <a:rPr lang="en-US" sz="1600" dirty="0" smtClean="0"/>
              <a:t>       evacuation must play a role to avoid confusion and panic. Evacuation must be ordered only by the government authorities such as Collector, Police or Fire Brigade. Proper security and law should be maintained with assistance from community leaders. All evacuations should be reported to Collector or District Superintendent of Police immediately.</a:t>
            </a:r>
          </a:p>
          <a:p>
            <a:pPr algn="just">
              <a:buClrTx/>
              <a:buNone/>
            </a:pPr>
            <a:r>
              <a:rPr lang="en-US" sz="1600" dirty="0" smtClean="0"/>
              <a:t>       </a:t>
            </a:r>
            <a:r>
              <a:rPr lang="en-US" sz="1600" b="1" dirty="0" smtClean="0"/>
              <a:t>During evacuation</a:t>
            </a:r>
          </a:p>
          <a:p>
            <a:pPr algn="just">
              <a:buClr>
                <a:schemeClr val="tx1"/>
              </a:buClr>
              <a:buFont typeface="Arial" pitchFamily="34" charset="0"/>
              <a:buChar char="•"/>
            </a:pPr>
            <a:r>
              <a:rPr lang="en-US" sz="1600" dirty="0" smtClean="0"/>
              <a:t>Shelters should be within an hour’s walk.</a:t>
            </a:r>
          </a:p>
          <a:p>
            <a:pPr algn="just">
              <a:buClr>
                <a:schemeClr val="tx1"/>
              </a:buClr>
              <a:buFont typeface="Arial" pitchFamily="34" charset="0"/>
              <a:buChar char="•"/>
            </a:pPr>
            <a:r>
              <a:rPr lang="en-US" sz="1600" dirty="0" smtClean="0"/>
              <a:t>Routes should be away from the coast or flood prone areas, may include pathways.</a:t>
            </a:r>
          </a:p>
          <a:p>
            <a:pPr algn="just">
              <a:buClr>
                <a:schemeClr val="tx1"/>
              </a:buClr>
              <a:buFont typeface="Arial" pitchFamily="34" charset="0"/>
              <a:buChar char="•"/>
            </a:pPr>
            <a:r>
              <a:rPr lang="en-US" sz="1600" dirty="0" smtClean="0"/>
              <a:t>Families should be encouraged to take along water , food, clothing  and emergency supplies to last at least for three days.</a:t>
            </a:r>
          </a:p>
          <a:p>
            <a:pPr algn="just">
              <a:buClr>
                <a:schemeClr val="tx1"/>
              </a:buClr>
              <a:buFont typeface="Arial" pitchFamily="34" charset="0"/>
              <a:buChar char="•"/>
            </a:pPr>
            <a:r>
              <a:rPr lang="en-US" sz="1600" dirty="0" smtClean="0"/>
              <a:t>People should listen to battery powered radio and follow local instructions</a:t>
            </a:r>
          </a:p>
          <a:p>
            <a:pPr algn="just">
              <a:buClr>
                <a:schemeClr val="tx1"/>
              </a:buClr>
              <a:buFont typeface="Arial" pitchFamily="34" charset="0"/>
              <a:buChar char="•"/>
            </a:pPr>
            <a:r>
              <a:rPr lang="en-US" sz="1600" dirty="0" smtClean="0"/>
              <a:t>In the case of chemical release, the people should be instructed  to evacuate immediately.</a:t>
            </a:r>
          </a:p>
          <a:p>
            <a:pPr algn="just">
              <a:buClr>
                <a:schemeClr val="tx1"/>
              </a:buClr>
              <a:buFont typeface="Arial" pitchFamily="34" charset="0"/>
              <a:buChar char="•"/>
            </a:pPr>
            <a:r>
              <a:rPr lang="en-US" sz="1600" dirty="0" smtClean="0"/>
              <a:t>Evacuation should be carried out as soon as possible in the case of marooned people. If its not done within 3 hours, marooned people must be provided with water, medicines, first aid and cooked food.</a:t>
            </a:r>
          </a:p>
          <a:p>
            <a:pPr algn="just">
              <a:buClr>
                <a:schemeClr val="tx1"/>
              </a:buClr>
              <a:buFont typeface="Arial" pitchFamily="34" charset="0"/>
              <a:buChar char="•"/>
            </a:pPr>
            <a:r>
              <a:rPr lang="en-US" sz="1600" dirty="0" smtClean="0"/>
              <a:t>Emergency transport  can be arranged for seriously injured people through speed boats or helicopters. Medical kits are carried with medical officers. Immediate medical attention is given to seriously injured people.</a:t>
            </a:r>
          </a:p>
          <a:p>
            <a:pPr>
              <a:buClrTx/>
              <a:buNone/>
            </a:pPr>
            <a:endParaRPr lang="en-US"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762000"/>
          </a:xfrm>
        </p:spPr>
        <p:txBody>
          <a:bodyPr>
            <a:normAutofit/>
          </a:bodyPr>
          <a:lstStyle/>
          <a:p>
            <a:pPr algn="ctr"/>
            <a:r>
              <a:rPr lang="en-US" sz="3200" dirty="0" smtClean="0"/>
              <a:t>Preparedness for earthquake</a:t>
            </a:r>
            <a:endParaRPr lang="en-US" sz="3200" dirty="0"/>
          </a:p>
        </p:txBody>
      </p:sp>
      <p:sp>
        <p:nvSpPr>
          <p:cNvPr id="3" name="Content Placeholder 2"/>
          <p:cNvSpPr>
            <a:spLocks noGrp="1"/>
          </p:cNvSpPr>
          <p:nvPr>
            <p:ph idx="1"/>
          </p:nvPr>
        </p:nvSpPr>
        <p:spPr>
          <a:xfrm>
            <a:off x="228600" y="1295400"/>
            <a:ext cx="8686800" cy="5181600"/>
          </a:xfrm>
        </p:spPr>
        <p:txBody>
          <a:bodyPr>
            <a:normAutofit fontScale="55000" lnSpcReduction="20000"/>
          </a:bodyPr>
          <a:lstStyle/>
          <a:p>
            <a:pPr algn="just"/>
            <a:r>
              <a:rPr lang="en-US" sz="2900" dirty="0" smtClean="0"/>
              <a:t>Prepare for three to seven days of electricity, water, gas, and telephone outages.</a:t>
            </a:r>
          </a:p>
          <a:p>
            <a:pPr algn="just"/>
            <a:endParaRPr lang="en-US" sz="2900" dirty="0" smtClean="0"/>
          </a:p>
          <a:p>
            <a:pPr algn="just"/>
            <a:r>
              <a:rPr lang="en-US" sz="2900" dirty="0" smtClean="0"/>
              <a:t>Keep an earthquake kit on hand, including a well-stocked first aid kit a supply of medicines required for life-threatening conditions, copies of important documents, extra money, a flashlight, a hand crank or solar-powered radio, extra batteries, blankets, drinking water and nonperishable food, and tools to shut off utilities. Store the kit in a secure, waterproof location that is easily accessible.</a:t>
            </a:r>
          </a:p>
          <a:p>
            <a:pPr algn="just"/>
            <a:endParaRPr lang="en-US" sz="2900" dirty="0" smtClean="0"/>
          </a:p>
          <a:p>
            <a:pPr algn="just"/>
            <a:r>
              <a:rPr lang="en-US" sz="2900" dirty="0" smtClean="0"/>
              <a:t>Conduct calm family discussions about earthquakes. Decide upon an outdoor meeting location for your family to reunite after a quake and conduct in-home practice drills. Teach your household members to knock three times repeatedly if they were to become trapped inside your home.</a:t>
            </a:r>
          </a:p>
          <a:p>
            <a:pPr algn="just"/>
            <a:endParaRPr lang="en-US" sz="2900" dirty="0" smtClean="0"/>
          </a:p>
          <a:p>
            <a:pPr algn="just"/>
            <a:r>
              <a:rPr lang="en-US" sz="2900" dirty="0" smtClean="0"/>
              <a:t>Conduct a thorough investigation of your home, checking for any defective wiring, leaky gas connections, and deep cracks in the ceiling or foundation that could pose a danger during a quake.</a:t>
            </a:r>
          </a:p>
          <a:p>
            <a:pPr algn="just"/>
            <a:endParaRPr lang="en-US" sz="2900" dirty="0" smtClean="0"/>
          </a:p>
          <a:p>
            <a:pPr algn="just"/>
            <a:r>
              <a:rPr lang="en-US" sz="2900" dirty="0" smtClean="0"/>
              <a:t>Install flexible, corrugated pipe fittings to avoid gas and water leaks. Flexible fittings are more resistant to breakage. If recommended by your gas service provider, have an automatic gas shutoff installed that can be triggered by strong vibrations.</a:t>
            </a:r>
          </a:p>
          <a:p>
            <a:pPr algn="just"/>
            <a:endParaRPr lang="en-US" sz="2900" dirty="0" smtClean="0"/>
          </a:p>
          <a:p>
            <a:pPr algn="just"/>
            <a:r>
              <a:rPr lang="en-US" sz="2900" dirty="0" smtClean="0"/>
              <a:t>Learn how to shut off all utilities in your home.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457200"/>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algn="just"/>
            <a:r>
              <a:rPr lang="en-US" sz="1600" dirty="0" smtClean="0"/>
              <a:t>Use bolts or straps to secure heavy items that may topple over, such as a bookcase, china cabinet, or water heater. Store heavy, hazardous, or flammable materials on low shelves or in secure cabinets. If you are a renter, ask your landlord to secure furniture and water heaters to the wall.</a:t>
            </a:r>
          </a:p>
          <a:p>
            <a:pPr algn="just"/>
            <a:endParaRPr lang="en-US" sz="1600" dirty="0" smtClean="0"/>
          </a:p>
          <a:p>
            <a:pPr algn="just"/>
            <a:r>
              <a:rPr lang="en-US" sz="1600" dirty="0" smtClean="0"/>
              <a:t>Avoid placing heavy objects, such as shelves and picture frames, on walls where they could fall onto a bed or locations where your family would be sitting. Hang objects from closed hooks and secure corners with earthquake putty.</a:t>
            </a:r>
          </a:p>
          <a:p>
            <a:pPr algn="just"/>
            <a:endParaRPr lang="en-US" sz="1600" dirty="0" smtClean="0"/>
          </a:p>
          <a:p>
            <a:pPr algn="just"/>
            <a:r>
              <a:rPr lang="en-US" sz="1600" dirty="0" smtClean="0"/>
              <a:t>Secure cabinet doors with latches to prevent items from falling out during an earthquake.</a:t>
            </a:r>
          </a:p>
          <a:p>
            <a:endParaRPr lang="en-US"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990600"/>
            <a:ext cx="8686800" cy="5165725"/>
          </a:xfrm>
        </p:spPr>
        <p:txBody>
          <a:bodyPr>
            <a:normAutofit/>
          </a:bodyPr>
          <a:lstStyle/>
          <a:p>
            <a:pPr>
              <a:buNone/>
            </a:pPr>
            <a:r>
              <a:rPr lang="en-US" sz="1600" b="1" dirty="0" smtClean="0">
                <a:solidFill>
                  <a:schemeClr val="accent2">
                    <a:lumMod val="75000"/>
                  </a:schemeClr>
                </a:solidFill>
              </a:rPr>
              <a:t> </a:t>
            </a:r>
            <a:r>
              <a:rPr lang="en-US" sz="2000" b="1" dirty="0" smtClean="0">
                <a:solidFill>
                  <a:schemeClr val="accent2">
                    <a:lumMod val="75000"/>
                  </a:schemeClr>
                </a:solidFill>
              </a:rPr>
              <a:t>4. Response phase</a:t>
            </a:r>
          </a:p>
          <a:p>
            <a:pPr>
              <a:buClr>
                <a:schemeClr val="tx1"/>
              </a:buClr>
              <a:buFont typeface="Wingdings" pitchFamily="2" charset="2"/>
              <a:buChar char="Ø"/>
            </a:pPr>
            <a:r>
              <a:rPr lang="en-US" sz="1600" dirty="0" smtClean="0">
                <a:solidFill>
                  <a:schemeClr val="tx1"/>
                </a:solidFill>
              </a:rPr>
              <a:t>It includes the mobilization of the necessary emergency services.</a:t>
            </a:r>
          </a:p>
          <a:p>
            <a:pPr>
              <a:buClr>
                <a:schemeClr val="tx1"/>
              </a:buClr>
              <a:buFont typeface="Wingdings" pitchFamily="2" charset="2"/>
              <a:buChar char="Ø"/>
            </a:pPr>
            <a:endParaRPr lang="en-US" sz="1600" dirty="0" smtClean="0">
              <a:solidFill>
                <a:schemeClr val="tx1"/>
              </a:solidFill>
            </a:endParaRPr>
          </a:p>
          <a:p>
            <a:pPr>
              <a:buClr>
                <a:schemeClr val="tx1"/>
              </a:buClr>
              <a:buFont typeface="Wingdings" pitchFamily="2" charset="2"/>
              <a:buChar char="Ø"/>
            </a:pPr>
            <a:r>
              <a:rPr lang="en-US" sz="1600" dirty="0" smtClean="0">
                <a:solidFill>
                  <a:schemeClr val="tx1"/>
                </a:solidFill>
              </a:rPr>
              <a:t>It includes events like setting up control rooms, putting the contingency plan in action , issue warning action, taking people to safer shelters, providing medical aid to the injured, etc.</a:t>
            </a:r>
          </a:p>
          <a:p>
            <a:pPr>
              <a:buClr>
                <a:schemeClr val="tx1"/>
              </a:buClr>
              <a:buFont typeface="Wingdings" pitchFamily="2" charset="2"/>
              <a:buChar char="Ø"/>
            </a:pPr>
            <a:endParaRPr lang="en-US" sz="1600" dirty="0" smtClean="0">
              <a:solidFill>
                <a:schemeClr val="tx1"/>
              </a:solidFill>
            </a:endParaRPr>
          </a:p>
          <a:p>
            <a:pPr>
              <a:buClr>
                <a:schemeClr val="tx1"/>
              </a:buClr>
              <a:buFont typeface="Wingdings" pitchFamily="2" charset="2"/>
              <a:buChar char="Ø"/>
            </a:pPr>
            <a:r>
              <a:rPr lang="en-US" sz="1600" dirty="0" smtClean="0">
                <a:solidFill>
                  <a:schemeClr val="tx1"/>
                </a:solidFill>
              </a:rPr>
              <a:t>This phase reduces impact of disasters on life, property of the society by setting control room, evacuation of people.</a:t>
            </a:r>
          </a:p>
          <a:p>
            <a:pPr>
              <a:buClr>
                <a:schemeClr val="tx1"/>
              </a:buClr>
              <a:buFont typeface="Wingdings" pitchFamily="2" charset="2"/>
              <a:buChar char="Ø"/>
            </a:pPr>
            <a:endParaRPr lang="en-US" sz="1600" dirty="0" smtClean="0">
              <a:solidFill>
                <a:schemeClr val="tx1"/>
              </a:solidFill>
            </a:endParaRPr>
          </a:p>
          <a:p>
            <a:pPr>
              <a:buClr>
                <a:schemeClr val="tx1"/>
              </a:buClr>
              <a:buFont typeface="Wingdings" pitchFamily="2" charset="2"/>
              <a:buChar char="Ø"/>
            </a:pPr>
            <a:r>
              <a:rPr lang="en-US" sz="1600" dirty="0" smtClean="0">
                <a:solidFill>
                  <a:schemeClr val="tx1"/>
                </a:solidFill>
              </a:rPr>
              <a:t> This step ensures that measures are being taken to alleviate and minimize the loss of life and property.</a:t>
            </a:r>
          </a:p>
          <a:p>
            <a:pPr>
              <a:buNone/>
            </a:pPr>
            <a:endParaRPr lang="en-US" sz="2000" b="1" dirty="0">
              <a:solidFill>
                <a:schemeClr val="accent2">
                  <a:lumMod val="7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457200"/>
          </a:xfrm>
        </p:spPr>
        <p:txBody>
          <a:bodyPr>
            <a:normAutofit fontScale="90000"/>
          </a:bodyPr>
          <a:lstStyle/>
          <a:p>
            <a:pPr algn="ctr"/>
            <a:r>
              <a:rPr lang="en-US" dirty="0" smtClean="0"/>
              <a:t>Response during earthquake</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r>
              <a:rPr lang="en-US" sz="1600" dirty="0" smtClean="0"/>
              <a:t>Drop to the floor, get under a sturdy table, and hold on until the shaking stops. If your entire body does not fit underneath the furniture, position your body so that at least your head and neck are covered.</a:t>
            </a:r>
          </a:p>
          <a:p>
            <a:r>
              <a:rPr lang="en-US" sz="1600" dirty="0" smtClean="0"/>
              <a:t>If indoors, stay there; most injuries occur when people inside try to move to a different location or try to leave. Avoid windows, exterior walls, stairwells, elevators, and objects that could fall. Be aware that the electricity may go out and the fire alarm or sprinkler system may turn on.</a:t>
            </a:r>
          </a:p>
          <a:p>
            <a:r>
              <a:rPr lang="en-US" sz="1600" dirty="0" smtClean="0"/>
              <a:t>If outside, get into an open area. Stay clear of buildings, power lines, streetlights, and anything that can fall on you.</a:t>
            </a:r>
          </a:p>
          <a:p>
            <a:r>
              <a:rPr lang="en-US" sz="1600" dirty="0" smtClean="0"/>
              <a:t>If driving, move out of traffic as quickly as possible and shut off the engine. Avoid bridges and overpasses, and anything that could fall onto your car, such as trees, light posts, </a:t>
            </a:r>
            <a:r>
              <a:rPr lang="en-US" sz="1600" dirty="0" err="1" smtClean="0"/>
              <a:t>powerlines</a:t>
            </a:r>
            <a:r>
              <a:rPr lang="en-US" sz="1600" dirty="0" smtClean="0"/>
              <a:t>, and signs.</a:t>
            </a:r>
          </a:p>
          <a:p>
            <a:r>
              <a:rPr lang="en-US" sz="1600" dirty="0" smtClean="0"/>
              <a:t>If in bed, stay there. Hold on and protect your head with a pillow. Only move to a nearby safe place if you are under a heavy light fixture or something that may fall on you.</a:t>
            </a:r>
          </a:p>
          <a:p>
            <a:r>
              <a:rPr lang="en-US" sz="1600" dirty="0" smtClean="0"/>
              <a:t>If in a wheelchair, stay in it. Move to a safe location, lock your wheels, and cover your head and neck.</a:t>
            </a:r>
          </a:p>
          <a:p>
            <a:endParaRPr 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Assam floods</a:t>
            </a:r>
            <a:endParaRPr lang="en-US" dirty="0"/>
          </a:p>
        </p:txBody>
      </p:sp>
      <p:sp>
        <p:nvSpPr>
          <p:cNvPr id="3" name="Content Placeholder 2"/>
          <p:cNvSpPr>
            <a:spLocks noGrp="1"/>
          </p:cNvSpPr>
          <p:nvPr>
            <p:ph idx="1"/>
          </p:nvPr>
        </p:nvSpPr>
        <p:spPr/>
        <p:txBody>
          <a:bodyPr>
            <a:normAutofit/>
          </a:bodyPr>
          <a:lstStyle/>
          <a:p>
            <a:r>
              <a:rPr lang="en-US" sz="1600" dirty="0" smtClean="0"/>
              <a:t>A team of National Disaster Response Force (NDRF) carried out rescue operation in flood-affected areas of </a:t>
            </a:r>
            <a:r>
              <a:rPr lang="en-US" sz="1600" dirty="0" err="1" smtClean="0"/>
              <a:t>Barpeta</a:t>
            </a:r>
            <a:r>
              <a:rPr lang="en-US" sz="1600" dirty="0" smtClean="0"/>
              <a:t> District. </a:t>
            </a:r>
          </a:p>
          <a:p>
            <a:r>
              <a:rPr lang="en-US" sz="1600" dirty="0" smtClean="0"/>
              <a:t>The team rescued several people and took them to safe places. </a:t>
            </a:r>
          </a:p>
          <a:p>
            <a:r>
              <a:rPr lang="en-US" sz="1600" dirty="0" smtClean="0"/>
              <a:t>The NDRF team also checked the temperature of the people. </a:t>
            </a:r>
          </a:p>
          <a:p>
            <a:r>
              <a:rPr lang="en-US" sz="1600" dirty="0" smtClean="0"/>
              <a:t>Intense rainfall over the past three days has led to the Brahmaputra and its tributaries to flow above danger level in different parts of the state.</a:t>
            </a:r>
            <a:endParaRPr lang="en-US"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304800"/>
          </a:xfrm>
        </p:spPr>
        <p:txBody>
          <a:bodyPr>
            <a:normAutofit fontScale="90000"/>
          </a:bodyPr>
          <a:lstStyle/>
          <a:p>
            <a:endParaRPr lang="en-US" dirty="0"/>
          </a:p>
        </p:txBody>
      </p:sp>
      <p:sp>
        <p:nvSpPr>
          <p:cNvPr id="3" name="Content Placeholder 2"/>
          <p:cNvSpPr>
            <a:spLocks noGrp="1"/>
          </p:cNvSpPr>
          <p:nvPr>
            <p:ph idx="1"/>
          </p:nvPr>
        </p:nvSpPr>
        <p:spPr>
          <a:xfrm>
            <a:off x="304800" y="609600"/>
            <a:ext cx="8686800" cy="5470525"/>
          </a:xfrm>
        </p:spPr>
        <p:txBody>
          <a:bodyPr>
            <a:normAutofit/>
          </a:bodyPr>
          <a:lstStyle/>
          <a:p>
            <a:pPr>
              <a:buNone/>
            </a:pPr>
            <a:r>
              <a:rPr lang="en-US" sz="2000" b="1" dirty="0" smtClean="0">
                <a:solidFill>
                  <a:schemeClr val="accent2">
                    <a:lumMod val="75000"/>
                  </a:schemeClr>
                </a:solidFill>
              </a:rPr>
              <a:t>5. Recovery phase</a:t>
            </a:r>
          </a:p>
          <a:p>
            <a:pPr>
              <a:buClrTx/>
              <a:buFont typeface="Wingdings" pitchFamily="2" charset="2"/>
              <a:buChar char="Ø"/>
            </a:pPr>
            <a:endParaRPr lang="en-US" sz="1600" dirty="0" smtClean="0">
              <a:solidFill>
                <a:schemeClr val="tx1"/>
              </a:solidFill>
            </a:endParaRPr>
          </a:p>
          <a:p>
            <a:pPr>
              <a:buClrTx/>
              <a:buFont typeface="Wingdings" pitchFamily="2" charset="2"/>
              <a:buChar char="Ø"/>
            </a:pPr>
            <a:r>
              <a:rPr lang="en-US" sz="1600" dirty="0" smtClean="0">
                <a:solidFill>
                  <a:schemeClr val="tx1"/>
                </a:solidFill>
              </a:rPr>
              <a:t>This phase restores the affected area to its previous state. </a:t>
            </a:r>
          </a:p>
          <a:p>
            <a:pPr>
              <a:buClrTx/>
              <a:buFont typeface="Wingdings" pitchFamily="2" charset="2"/>
              <a:buChar char="Ø"/>
            </a:pPr>
            <a:r>
              <a:rPr lang="en-US" sz="1600" dirty="0" smtClean="0">
                <a:solidFill>
                  <a:schemeClr val="tx1"/>
                </a:solidFill>
              </a:rPr>
              <a:t>Efforts are done to recover all the areas after the disaster.</a:t>
            </a:r>
          </a:p>
          <a:p>
            <a:pPr>
              <a:buClrTx/>
              <a:buFont typeface="Wingdings" pitchFamily="2" charset="2"/>
              <a:buChar char="Ø"/>
            </a:pPr>
            <a:r>
              <a:rPr lang="en-US" sz="1600" dirty="0" smtClean="0">
                <a:solidFill>
                  <a:schemeClr val="tx1"/>
                </a:solidFill>
              </a:rPr>
              <a:t>It includes actions that involve disaster assessment, damage clearance, immediate rehabilitation, reconstruction planning and implementation.</a:t>
            </a:r>
          </a:p>
          <a:p>
            <a:pPr>
              <a:buClrTx/>
              <a:buFont typeface="Wingdings" pitchFamily="2" charset="2"/>
              <a:buChar char="Ø"/>
            </a:pPr>
            <a:r>
              <a:rPr lang="en-US" sz="1600" dirty="0" smtClean="0">
                <a:solidFill>
                  <a:schemeClr val="tx1"/>
                </a:solidFill>
              </a:rPr>
              <a:t>Counseling and providing social support to disaster survivors is an important element.</a:t>
            </a:r>
          </a:p>
          <a:p>
            <a:pPr>
              <a:buClrTx/>
              <a:buFont typeface="Wingdings" pitchFamily="2" charset="2"/>
              <a:buChar char="Ø"/>
            </a:pPr>
            <a:r>
              <a:rPr lang="en-US" sz="1600" b="1" dirty="0" smtClean="0">
                <a:solidFill>
                  <a:schemeClr val="tx1"/>
                </a:solidFill>
              </a:rPr>
              <a:t>Short term recovery activities </a:t>
            </a:r>
            <a:r>
              <a:rPr lang="en-US" sz="1600" dirty="0" smtClean="0">
                <a:solidFill>
                  <a:schemeClr val="tx1"/>
                </a:solidFill>
              </a:rPr>
              <a:t>aim  to return life supporting systems ( such as shelter, water, clothing, medicines etc) to operating status.</a:t>
            </a:r>
          </a:p>
          <a:p>
            <a:pPr>
              <a:buClrTx/>
              <a:buFont typeface="Wingdings" pitchFamily="2" charset="2"/>
              <a:buChar char="Ø"/>
            </a:pPr>
            <a:r>
              <a:rPr lang="en-US" sz="1600" b="1" dirty="0" smtClean="0">
                <a:solidFill>
                  <a:schemeClr val="tx1"/>
                </a:solidFill>
              </a:rPr>
              <a:t>Long term recovery activities </a:t>
            </a:r>
            <a:r>
              <a:rPr lang="en-US" sz="1600" dirty="0" smtClean="0">
                <a:solidFill>
                  <a:schemeClr val="tx1"/>
                </a:solidFill>
              </a:rPr>
              <a:t>take several months or years to return life to its previous stage. It may include provision of financial assistance for redevelopment, legal assistance, community development, psychological assistance etc.</a:t>
            </a:r>
            <a:endParaRPr lang="en-US" sz="16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457200"/>
          </a:xfrm>
        </p:spPr>
        <p:txBody>
          <a:bodyPr>
            <a:normAutofit fontScale="90000"/>
          </a:bodyPr>
          <a:lstStyle/>
          <a:p>
            <a:endParaRPr lang="en-US" dirty="0"/>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sz="1600" dirty="0" smtClean="0"/>
              <a:t>Go to your predetermined outdoor meeting location. Check for injuries to others and provide assistance as needed.</a:t>
            </a:r>
          </a:p>
          <a:p>
            <a:r>
              <a:rPr lang="en-US" sz="1600" dirty="0" smtClean="0"/>
              <a:t>Check for and extinguish small fires. Clean up any spilled flammable liquids immediately.</a:t>
            </a:r>
          </a:p>
          <a:p>
            <a:r>
              <a:rPr lang="en-US" sz="1600" dirty="0" smtClean="0"/>
              <a:t>If you smell gas or hear a hissing sound, open a window and quickly leave the building. Shut off the main gas valve only if you suspect a gas leak. Return home only when it is declared safe. Once gas lines are turned off, service should be restored only by your service provider.</a:t>
            </a:r>
          </a:p>
          <a:p>
            <a:r>
              <a:rPr lang="en-US" sz="1600" dirty="0" smtClean="0"/>
              <a:t>Check appliances and electric lines for damage. Unplug any damaged appliances or light fixtures, and shut off power at the main fuse box if there are sparks, frayed wires, or if you smell something burning.</a:t>
            </a:r>
          </a:p>
          <a:p>
            <a:r>
              <a:rPr lang="en-US" sz="1600" dirty="0" smtClean="0"/>
              <a:t>Check for sewage and water line damage. If you suspect damage, avoid using the toilet until you call a plumber.</a:t>
            </a:r>
          </a:p>
          <a:p>
            <a:r>
              <a:rPr lang="en-US" sz="1600" dirty="0" smtClean="0"/>
              <a:t>Watch out for items that may have shifted in cabinets or closets that can cause further damage or injury upon opening the doors.</a:t>
            </a:r>
          </a:p>
          <a:p>
            <a:r>
              <a:rPr lang="en-US" sz="1600" dirty="0" smtClean="0"/>
              <a:t>If you are trapped under debris, do not light a match or move about. Cover your mouth with clothing and tap on a pipe or wall so rescuers can locate you. Only shout as a last resort, as it can cause you to inhale dangerous amounts of dust.</a:t>
            </a:r>
          </a:p>
          <a:p>
            <a:r>
              <a:rPr lang="en-US" sz="1600" dirty="0" smtClean="0"/>
              <a:t>If you are driving, watch out for road hazards, including fallen trees, power lines, and damaged bridges and roads. If a power line fell onto your car during the earthquake, stay inside until trained personnel remove the wire.</a:t>
            </a:r>
          </a:p>
          <a:p>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sz="1600" dirty="0" smtClean="0"/>
              <a:t>Use the telephone only for emergencies. 911 systems will be overloaded after an earthquake. Keep the phone lines clear for emergency calls to get through.</a:t>
            </a:r>
          </a:p>
          <a:p>
            <a:r>
              <a:rPr lang="en-US" sz="1600" dirty="0" smtClean="0"/>
              <a:t>Listen to the radio for important information.</a:t>
            </a:r>
          </a:p>
          <a:p>
            <a:r>
              <a:rPr lang="en-US" sz="1600" dirty="0" smtClean="0"/>
              <a:t>Inspect your home for signs of structural damage, particularly to the foundation and chimney. Damage to these areas can pose serious safety hazards in the months after an earthquake. Do not enter a structurally compromised structure. Call a certified home inspector if you are unsure of your home’s structural stability.</a:t>
            </a:r>
          </a:p>
          <a:p>
            <a:r>
              <a:rPr lang="en-US" sz="1600" dirty="0" smtClean="0"/>
              <a:t>Be prepared for aftershocks! Aftershocks can occur minutes, days, or months after an earthquake. Drop, Cover, and Hold on each time shaking occurs</a:t>
            </a:r>
            <a:endParaRPr lang="en-US"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04800"/>
          </a:xfrm>
        </p:spPr>
        <p:txBody>
          <a:bodyPr>
            <a:normAutofit fontScale="90000"/>
          </a:bodyPr>
          <a:lstStyle/>
          <a:p>
            <a:pPr algn="ctr"/>
            <a:r>
              <a:rPr lang="en-US" dirty="0" smtClean="0"/>
              <a:t>Recovery after drought</a:t>
            </a:r>
            <a:endParaRPr lang="en-US" dirty="0"/>
          </a:p>
        </p:txBody>
      </p:sp>
      <p:sp>
        <p:nvSpPr>
          <p:cNvPr id="3" name="Content Placeholder 2"/>
          <p:cNvSpPr>
            <a:spLocks noGrp="1"/>
          </p:cNvSpPr>
          <p:nvPr>
            <p:ph idx="1"/>
          </p:nvPr>
        </p:nvSpPr>
        <p:spPr>
          <a:xfrm>
            <a:off x="304800" y="1066800"/>
            <a:ext cx="8686800" cy="5013325"/>
          </a:xfrm>
        </p:spPr>
        <p:txBody>
          <a:bodyPr>
            <a:normAutofit/>
          </a:bodyPr>
          <a:lstStyle/>
          <a:p>
            <a:pPr fontAlgn="base">
              <a:buNone/>
            </a:pPr>
            <a:r>
              <a:rPr lang="en-US" sz="1600" b="1" dirty="0" smtClean="0">
                <a:solidFill>
                  <a:schemeClr val="tx1"/>
                </a:solidFill>
              </a:rPr>
              <a:t>1.   Understand how drought has affected forages, livestock and finances</a:t>
            </a:r>
          </a:p>
          <a:p>
            <a:pPr fontAlgn="base">
              <a:buNone/>
            </a:pPr>
            <a:r>
              <a:rPr lang="en-US" sz="1600" dirty="0" smtClean="0"/>
              <a:t>       Range condition influences the rate of recovery in forage production after drought. Animal performance may be diminished, and herd size may be reduced. The financial balance sheet as well as cash flow may be impacted for five years or more. This understanding will form your strategies for recovery from drought.</a:t>
            </a:r>
          </a:p>
          <a:p>
            <a:pPr fontAlgn="base">
              <a:buNone/>
            </a:pPr>
            <a:endParaRPr lang="en-US" sz="1600" dirty="0" smtClean="0"/>
          </a:p>
          <a:p>
            <a:pPr fontAlgn="base">
              <a:buNone/>
            </a:pPr>
            <a:r>
              <a:rPr lang="en-US" sz="1600" b="1" dirty="0" smtClean="0"/>
              <a:t>2. Take inventory</a:t>
            </a:r>
          </a:p>
          <a:p>
            <a:pPr fontAlgn="base">
              <a:buNone/>
            </a:pPr>
            <a:endParaRPr lang="en-US" sz="1600" b="1" dirty="0" smtClean="0"/>
          </a:p>
          <a:p>
            <a:pPr fontAlgn="base">
              <a:buNone/>
            </a:pPr>
            <a:r>
              <a:rPr lang="en-US" sz="1600" b="1" dirty="0" smtClean="0"/>
              <a:t>3. Identify and evaluate strategies to help you recover from drought</a:t>
            </a:r>
          </a:p>
          <a:p>
            <a:pPr fontAlgn="base">
              <a:buNone/>
            </a:pPr>
            <a:r>
              <a:rPr lang="en-US" sz="1600" dirty="0" smtClean="0"/>
              <a:t>      Identify strategies for recovery, and evaluate the impact that those strategies will have on your cash flow, pasture health, livestock herd, and family.</a:t>
            </a:r>
          </a:p>
          <a:p>
            <a:endParaRPr lang="en-US" sz="1600" dirty="0" smtClean="0"/>
          </a:p>
          <a:p>
            <a:pPr fontAlgn="base">
              <a:buNone/>
            </a:pPr>
            <a:r>
              <a:rPr lang="en-US" sz="1600" b="1" dirty="0" smtClean="0"/>
              <a:t>4. Learn to monitor drought, forage resources, livestock health, and finances</a:t>
            </a:r>
          </a:p>
          <a:p>
            <a:pPr fontAlgn="base">
              <a:buNone/>
            </a:pPr>
            <a:r>
              <a:rPr lang="en-US" sz="1600" dirty="0" smtClean="0"/>
              <a:t>       Recent droughts have taught ranchers about the need for long-term monitoring of the weather, and their livestock, vegetation, and financial resources. Monitoring should begin in advance of drought, so that you have the information you need to make fast and effective decisions near the beginning of drought and before prolonged drought cripples your plan, animal, and financial resources.</a:t>
            </a: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228600"/>
          </a:xfrm>
        </p:spPr>
        <p:txBody>
          <a:bodyPr>
            <a:normAutofit fontScale="90000"/>
          </a:bodyPr>
          <a:lstStyle/>
          <a:p>
            <a:endParaRPr lang="en-US" dirty="0"/>
          </a:p>
        </p:txBody>
      </p:sp>
      <p:sp>
        <p:nvSpPr>
          <p:cNvPr id="3" name="Content Placeholder 2"/>
          <p:cNvSpPr>
            <a:spLocks noGrp="1"/>
          </p:cNvSpPr>
          <p:nvPr>
            <p:ph idx="1"/>
          </p:nvPr>
        </p:nvSpPr>
        <p:spPr>
          <a:xfrm>
            <a:off x="304800" y="838200"/>
            <a:ext cx="8686800" cy="5638800"/>
          </a:xfrm>
        </p:spPr>
        <p:txBody>
          <a:bodyPr>
            <a:normAutofit lnSpcReduction="10000"/>
          </a:bodyPr>
          <a:lstStyle/>
          <a:p>
            <a:endParaRPr lang="en-US" sz="1600" b="1" dirty="0" smtClean="0"/>
          </a:p>
          <a:p>
            <a:pPr>
              <a:buNone/>
            </a:pPr>
            <a:r>
              <a:rPr lang="en-US" sz="1600" b="1" dirty="0" smtClean="0"/>
              <a:t>Economic Effects:</a:t>
            </a:r>
          </a:p>
          <a:p>
            <a:pPr algn="just">
              <a:buFont typeface="Wingdings" pitchFamily="2" charset="2"/>
              <a:buChar char="v"/>
            </a:pPr>
            <a:r>
              <a:rPr lang="en-US" sz="1600" b="1" dirty="0" smtClean="0"/>
              <a:t>Unemployment- </a:t>
            </a:r>
            <a:r>
              <a:rPr lang="en-US" sz="1600" dirty="0" smtClean="0"/>
              <a:t>People get unemployed due to destruction of infrastructure, damage to factories, fields, vehicles or sometimes due to physical injuries which make individual unable to work.</a:t>
            </a:r>
          </a:p>
          <a:p>
            <a:pPr algn="just">
              <a:buFont typeface="Wingdings" pitchFamily="2" charset="2"/>
              <a:buChar char="v"/>
            </a:pPr>
            <a:r>
              <a:rPr lang="en-US" sz="1600" b="1" dirty="0" smtClean="0"/>
              <a:t>Loss of Assets-  </a:t>
            </a:r>
            <a:r>
              <a:rPr lang="en-US" sz="1600" dirty="0" smtClean="0"/>
              <a:t>Disasters like earthquakes, tsunami result in loss of property. Disasters also loose valuables such as gold, cash and other assets. </a:t>
            </a:r>
          </a:p>
          <a:p>
            <a:pPr algn="just">
              <a:buFont typeface="Wingdings" pitchFamily="2" charset="2"/>
              <a:buChar char="v"/>
            </a:pPr>
            <a:r>
              <a:rPr lang="en-US" sz="1600" b="1" dirty="0" smtClean="0"/>
              <a:t>Economic loss due to loss of assets- </a:t>
            </a:r>
            <a:r>
              <a:rPr lang="en-US" sz="1600" dirty="0" smtClean="0"/>
              <a:t>Disasters like earthquake, tsunami, cyclone, floods  result in loss of property , which may be difficult to recover. Loss of other valuable may also occur. Soil looses its fertility due to deposition of various materials carried away by various disasters.</a:t>
            </a:r>
          </a:p>
          <a:p>
            <a:pPr algn="just">
              <a:buFont typeface="Wingdings" pitchFamily="2" charset="2"/>
              <a:buChar char="v"/>
            </a:pPr>
            <a:r>
              <a:rPr lang="en-US" sz="1600" b="1" dirty="0" smtClean="0"/>
              <a:t>Loss due to injury-</a:t>
            </a:r>
            <a:r>
              <a:rPr lang="en-US" sz="1600" dirty="0" smtClean="0"/>
              <a:t> The government compensation may be limited many times. Lots of money is spent on recovery of injury. Loss may also occur due to death of earning family members.</a:t>
            </a:r>
          </a:p>
          <a:p>
            <a:pPr algn="just">
              <a:buNone/>
            </a:pPr>
            <a:r>
              <a:rPr lang="en-US" sz="1600" b="1" dirty="0" smtClean="0"/>
              <a:t>Social Effects:</a:t>
            </a:r>
          </a:p>
          <a:p>
            <a:pPr algn="just">
              <a:buFont typeface="Wingdings" pitchFamily="2" charset="2"/>
              <a:buChar char="v"/>
            </a:pPr>
            <a:r>
              <a:rPr lang="en-US" sz="1600" b="1" dirty="0" smtClean="0"/>
              <a:t>Caste and Communal discrimination-  </a:t>
            </a:r>
            <a:r>
              <a:rPr lang="en-US" sz="1600" dirty="0" smtClean="0"/>
              <a:t>In the post disaster period, survivors face caste and communal discrimination. Compensation packages announced by government were distributed discriminately.</a:t>
            </a:r>
          </a:p>
          <a:p>
            <a:pPr algn="just">
              <a:buFont typeface="Wingdings" pitchFamily="2" charset="2"/>
              <a:buChar char="v"/>
            </a:pPr>
            <a:r>
              <a:rPr lang="en-US" sz="1600" b="1" dirty="0" smtClean="0"/>
              <a:t>Problem of social networking-  </a:t>
            </a:r>
            <a:r>
              <a:rPr lang="en-US" sz="1600" dirty="0" smtClean="0"/>
              <a:t>Many of the people loose their relatives, friends, work mates because of death caused by disasters. It may induce stress related symptoms.</a:t>
            </a:r>
          </a:p>
          <a:p>
            <a:pPr algn="just">
              <a:buFont typeface="Wingdings" pitchFamily="2" charset="2"/>
              <a:buChar char="v"/>
            </a:pPr>
            <a:r>
              <a:rPr lang="en-US" sz="1600" b="1" dirty="0" smtClean="0"/>
              <a:t>Social Evils-  </a:t>
            </a:r>
            <a:r>
              <a:rPr lang="en-US" sz="1600" dirty="0" smtClean="0"/>
              <a:t>Post disaster effects result in social evils such as robberies, murders etc. It becomes difficult to get employment in the short term. There are various cases of increase in gambling after disaster.</a:t>
            </a:r>
          </a:p>
          <a:p>
            <a:endParaRPr lang="en-US" sz="16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algn="just" fontAlgn="base"/>
            <a:endParaRPr lang="en-US" sz="1600" dirty="0" smtClean="0"/>
          </a:p>
          <a:p>
            <a:pPr algn="just" fontAlgn="base"/>
            <a:r>
              <a:rPr lang="en-US" sz="1600" dirty="0" smtClean="0"/>
              <a:t>5. Start planning to get forage, livestock and finances for the next drought.</a:t>
            </a:r>
          </a:p>
          <a:p>
            <a:pPr algn="just" fontAlgn="base"/>
            <a:r>
              <a:rPr lang="en-US" sz="1600" dirty="0" smtClean="0">
                <a:hlinkClick r:id="rId2"/>
              </a:rPr>
              <a:t>https://drought.unl.edu/ranchplan/AfterDrought/StartHereAfterDrought.aspx</a:t>
            </a:r>
            <a:endParaRPr lang="en-US" sz="1600" dirty="0" smtClean="0"/>
          </a:p>
          <a:p>
            <a:pPr algn="just" fontAlgn="base"/>
            <a:endParaRPr lang="en-US" sz="1600" dirty="0" smtClean="0"/>
          </a:p>
          <a:p>
            <a:endParaRPr lang="en-US"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r>
              <a:rPr lang="en-US" sz="2800" dirty="0" smtClean="0">
                <a:solidFill>
                  <a:srgbClr val="7030A0"/>
                </a:solidFill>
              </a:rPr>
              <a:t>For Earthquake &amp; tsunami</a:t>
            </a:r>
            <a:endParaRPr lang="en-US" sz="2800" dirty="0">
              <a:solidFill>
                <a:srgbClr val="7030A0"/>
              </a:solidFill>
            </a:endParaRPr>
          </a:p>
        </p:txBody>
      </p:sp>
      <p:sp>
        <p:nvSpPr>
          <p:cNvPr id="3" name="Content Placeholder 2"/>
          <p:cNvSpPr>
            <a:spLocks noGrp="1"/>
          </p:cNvSpPr>
          <p:nvPr>
            <p:ph idx="1"/>
          </p:nvPr>
        </p:nvSpPr>
        <p:spPr>
          <a:xfrm>
            <a:off x="304800" y="1219200"/>
            <a:ext cx="8686800" cy="5105400"/>
          </a:xfrm>
        </p:spPr>
        <p:txBody>
          <a:bodyPr>
            <a:normAutofit/>
          </a:bodyPr>
          <a:lstStyle/>
          <a:p>
            <a:pPr>
              <a:buClr>
                <a:schemeClr val="tx1"/>
              </a:buClr>
              <a:buNone/>
            </a:pPr>
            <a:r>
              <a:rPr lang="en-US" sz="1600" dirty="0" smtClean="0"/>
              <a:t>A)    </a:t>
            </a:r>
            <a:r>
              <a:rPr lang="en-US" sz="1600" b="1" dirty="0" smtClean="0"/>
              <a:t>Risk reduction measures</a:t>
            </a:r>
          </a:p>
          <a:p>
            <a:pPr>
              <a:buClr>
                <a:schemeClr val="tx1"/>
              </a:buClr>
              <a:buFont typeface="Wingdings" pitchFamily="2" charset="2"/>
              <a:buChar char="§"/>
            </a:pPr>
            <a:r>
              <a:rPr lang="en-US" sz="1600" dirty="0" smtClean="0"/>
              <a:t>Hazard mapping</a:t>
            </a:r>
          </a:p>
          <a:p>
            <a:pPr>
              <a:buClr>
                <a:schemeClr val="tx1"/>
              </a:buClr>
              <a:buFont typeface="Wingdings" pitchFamily="2" charset="2"/>
              <a:buChar char="§"/>
            </a:pPr>
            <a:r>
              <a:rPr lang="en-US" sz="1600" dirty="0" smtClean="0"/>
              <a:t>Public awareness and training</a:t>
            </a:r>
          </a:p>
          <a:p>
            <a:pPr>
              <a:buClr>
                <a:schemeClr val="tx1"/>
              </a:buClr>
              <a:buFont typeface="Wingdings" pitchFamily="2" charset="2"/>
              <a:buChar char="§"/>
            </a:pPr>
            <a:r>
              <a:rPr lang="en-US" sz="1600" dirty="0" smtClean="0"/>
              <a:t>Land use control or zoning building codes</a:t>
            </a:r>
          </a:p>
          <a:p>
            <a:pPr>
              <a:buClr>
                <a:schemeClr val="tx1"/>
              </a:buClr>
              <a:buFont typeface="Wingdings" pitchFamily="2" charset="2"/>
              <a:buChar char="§"/>
            </a:pPr>
            <a:r>
              <a:rPr lang="en-US" sz="1600" dirty="0" smtClean="0"/>
              <a:t>Insurance</a:t>
            </a:r>
          </a:p>
          <a:p>
            <a:pPr>
              <a:buClr>
                <a:schemeClr val="tx1"/>
              </a:buClr>
              <a:buNone/>
            </a:pPr>
            <a:r>
              <a:rPr lang="en-US" sz="1600" dirty="0" smtClean="0"/>
              <a:t>B)    </a:t>
            </a:r>
            <a:r>
              <a:rPr lang="en-US" sz="1600" b="1" dirty="0" smtClean="0"/>
              <a:t>Preparedness measures</a:t>
            </a:r>
          </a:p>
          <a:p>
            <a:pPr>
              <a:buClr>
                <a:schemeClr val="tx1"/>
              </a:buClr>
              <a:buFont typeface="Wingdings" pitchFamily="2" charset="2"/>
              <a:buChar char="§"/>
            </a:pPr>
            <a:r>
              <a:rPr lang="en-US" sz="1600" dirty="0" smtClean="0"/>
              <a:t>Earthquake warning</a:t>
            </a:r>
          </a:p>
          <a:p>
            <a:pPr>
              <a:buClr>
                <a:schemeClr val="tx1"/>
              </a:buClr>
              <a:buFont typeface="Wingdings" pitchFamily="2" charset="2"/>
              <a:buChar char="§"/>
            </a:pPr>
            <a:r>
              <a:rPr lang="en-US" sz="1600" dirty="0" smtClean="0"/>
              <a:t>Preparedness </a:t>
            </a:r>
            <a:r>
              <a:rPr lang="en-US" sz="1600" dirty="0" err="1" smtClean="0"/>
              <a:t>programme</a:t>
            </a:r>
            <a:endParaRPr lang="en-US" sz="1600" dirty="0" smtClean="0"/>
          </a:p>
          <a:p>
            <a:pPr>
              <a:buClr>
                <a:schemeClr val="tx1"/>
              </a:buClr>
              <a:buFont typeface="Wingdings" pitchFamily="2" charset="2"/>
              <a:buChar char="§"/>
            </a:pPr>
            <a:r>
              <a:rPr lang="en-US" sz="1600" dirty="0" smtClean="0"/>
              <a:t>Training to NGO and Govt. officials for rescue operations</a:t>
            </a:r>
          </a:p>
          <a:p>
            <a:pPr>
              <a:buClr>
                <a:schemeClr val="tx1"/>
              </a:buClr>
              <a:buFont typeface="Wingdings" pitchFamily="2" charset="2"/>
              <a:buChar char="§"/>
            </a:pPr>
            <a:r>
              <a:rPr lang="en-US" sz="1600" dirty="0" smtClean="0"/>
              <a:t>Fixing instruments like Deep Ocean Assessment and Reporting Tsunami</a:t>
            </a:r>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Search and rescue</a:t>
            </a:r>
          </a:p>
          <a:p>
            <a:pPr>
              <a:buClr>
                <a:schemeClr val="tx1"/>
              </a:buClr>
              <a:buFont typeface="Wingdings" pitchFamily="2" charset="2"/>
              <a:buChar char="§"/>
            </a:pPr>
            <a:r>
              <a:rPr lang="en-US" sz="1600" dirty="0" smtClean="0"/>
              <a:t>Distribution of food and drinking water</a:t>
            </a:r>
          </a:p>
          <a:p>
            <a:pPr>
              <a:buClr>
                <a:schemeClr val="tx1"/>
              </a:buClr>
              <a:buFont typeface="Wingdings" pitchFamily="2" charset="2"/>
              <a:buChar char="§"/>
            </a:pPr>
            <a:r>
              <a:rPr lang="en-US" sz="1600" dirty="0" smtClean="0"/>
              <a:t>Emergency medical assistance</a:t>
            </a:r>
          </a:p>
          <a:p>
            <a:pPr>
              <a:buClr>
                <a:schemeClr val="tx1"/>
              </a:buClr>
              <a:buFont typeface="Wingdings" pitchFamily="2" charset="2"/>
              <a:buChar char="§"/>
            </a:pPr>
            <a:r>
              <a:rPr lang="en-US" sz="1600" dirty="0" smtClean="0"/>
              <a:t>Survey on damaged needs</a:t>
            </a:r>
          </a:p>
          <a:p>
            <a:pPr>
              <a:buClr>
                <a:schemeClr val="tx1"/>
              </a:buClr>
              <a:buFont typeface="Wingdings" pitchFamily="2" charset="2"/>
              <a:buChar char="§"/>
            </a:pPr>
            <a:r>
              <a:rPr lang="en-US" sz="1600" dirty="0" smtClean="0"/>
              <a:t>Relief assistance</a:t>
            </a:r>
          </a:p>
          <a:p>
            <a:pPr>
              <a:buClr>
                <a:schemeClr val="tx1"/>
              </a:buClr>
              <a:buFont typeface="Wingdings" pitchFamily="2" charset="2"/>
              <a:buChar char="§"/>
            </a:pPr>
            <a:r>
              <a:rPr lang="en-US" sz="1600" dirty="0" smtClean="0"/>
              <a:t>Reconstruction and rehabilitation</a:t>
            </a:r>
          </a:p>
          <a:p>
            <a:pPr>
              <a:buClr>
                <a:schemeClr val="tx1"/>
              </a:buClr>
              <a:buFont typeface="Wingdings" pitchFamily="2" charset="2"/>
              <a:buChar char="§"/>
            </a:pPr>
            <a:endParaRPr lang="en-US" sz="1600" dirty="0" smtClean="0"/>
          </a:p>
          <a:p>
            <a:pPr>
              <a:buClr>
                <a:schemeClr val="tx1"/>
              </a:buClr>
              <a:buFont typeface="Wingdings" pitchFamily="2" charset="2"/>
              <a:buChar char="§"/>
            </a:pPr>
            <a:endParaRPr lang="en-US" sz="1600" dirty="0" smtClean="0"/>
          </a:p>
          <a:p>
            <a:pPr>
              <a:buNone/>
            </a:pPr>
            <a:endParaRPr lang="en-US"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r>
              <a:rPr lang="en-US" sz="2800" dirty="0" smtClean="0">
                <a:solidFill>
                  <a:srgbClr val="7030A0"/>
                </a:solidFill>
              </a:rPr>
              <a:t>For volcanoes</a:t>
            </a:r>
            <a:endParaRPr lang="en-US" sz="2800" dirty="0">
              <a:solidFill>
                <a:srgbClr val="7030A0"/>
              </a:solidFill>
            </a:endParaRPr>
          </a:p>
        </p:txBody>
      </p:sp>
      <p:sp>
        <p:nvSpPr>
          <p:cNvPr id="3" name="Content Placeholder 2"/>
          <p:cNvSpPr>
            <a:spLocks noGrp="1"/>
          </p:cNvSpPr>
          <p:nvPr>
            <p:ph idx="1"/>
          </p:nvPr>
        </p:nvSpPr>
        <p:spPr>
          <a:xfrm>
            <a:off x="304800" y="1295400"/>
            <a:ext cx="8686800" cy="4784725"/>
          </a:xfrm>
        </p:spPr>
        <p:txBody>
          <a:bodyPr>
            <a:normAutofit/>
          </a:bodyPr>
          <a:lstStyle/>
          <a:p>
            <a:pPr>
              <a:buClr>
                <a:schemeClr val="tx1"/>
              </a:buClr>
              <a:buNone/>
            </a:pPr>
            <a:r>
              <a:rPr lang="en-US" sz="1600" dirty="0" smtClean="0"/>
              <a:t>A)   </a:t>
            </a:r>
            <a:r>
              <a:rPr lang="en-US" sz="1600" b="1" dirty="0" smtClean="0"/>
              <a:t>Risk reduction measures</a:t>
            </a:r>
          </a:p>
          <a:p>
            <a:pPr>
              <a:buClr>
                <a:schemeClr val="tx1"/>
              </a:buClr>
              <a:buFont typeface="Wingdings" pitchFamily="2" charset="2"/>
              <a:buChar char="§"/>
            </a:pPr>
            <a:r>
              <a:rPr lang="en-US" sz="1600" dirty="0" smtClean="0"/>
              <a:t>Land use planning</a:t>
            </a:r>
          </a:p>
          <a:p>
            <a:pPr>
              <a:buClr>
                <a:schemeClr val="tx1"/>
              </a:buClr>
              <a:buFont typeface="Wingdings" pitchFamily="2" charset="2"/>
              <a:buChar char="§"/>
            </a:pPr>
            <a:r>
              <a:rPr lang="en-US" sz="1600" dirty="0" smtClean="0"/>
              <a:t>Protective structural measures</a:t>
            </a:r>
          </a:p>
          <a:p>
            <a:pPr>
              <a:buClr>
                <a:schemeClr val="tx1"/>
              </a:buClr>
              <a:buFont typeface="Wingdings" pitchFamily="2" charset="2"/>
              <a:buChar char="§"/>
            </a:pPr>
            <a:endParaRPr lang="en-US" sz="1600" dirty="0" smtClean="0"/>
          </a:p>
          <a:p>
            <a:pPr>
              <a:buClr>
                <a:schemeClr val="tx1"/>
              </a:buClr>
              <a:buNone/>
            </a:pPr>
            <a:r>
              <a:rPr lang="en-US" sz="1600" dirty="0" smtClean="0"/>
              <a:t>B)    </a:t>
            </a:r>
            <a:r>
              <a:rPr lang="en-US" sz="1600" b="1" dirty="0" smtClean="0"/>
              <a:t>Preparedness measures</a:t>
            </a:r>
          </a:p>
          <a:p>
            <a:pPr>
              <a:buClr>
                <a:schemeClr val="tx1"/>
              </a:buClr>
              <a:buFont typeface="Wingdings" pitchFamily="2" charset="2"/>
              <a:buChar char="§"/>
            </a:pPr>
            <a:r>
              <a:rPr lang="en-US" sz="1600" dirty="0" smtClean="0"/>
              <a:t>National volcanic emergency plans</a:t>
            </a:r>
          </a:p>
          <a:p>
            <a:pPr>
              <a:buClr>
                <a:schemeClr val="tx1"/>
              </a:buClr>
              <a:buFont typeface="Wingdings" pitchFamily="2" charset="2"/>
              <a:buChar char="§"/>
            </a:pPr>
            <a:r>
              <a:rPr lang="en-US" sz="1600" dirty="0" smtClean="0"/>
              <a:t>Volcano monitoring and warning systems</a:t>
            </a:r>
          </a:p>
          <a:p>
            <a:pPr>
              <a:buClr>
                <a:schemeClr val="tx1"/>
              </a:buClr>
              <a:buFont typeface="Wingdings" pitchFamily="2" charset="2"/>
              <a:buChar char="§"/>
            </a:pPr>
            <a:r>
              <a:rPr lang="en-US" sz="1600" dirty="0" smtClean="0"/>
              <a:t>Training to NGO and Govt. officials for rescue operations and fire fighting</a:t>
            </a:r>
          </a:p>
          <a:p>
            <a:pPr>
              <a:buClr>
                <a:schemeClr val="tx1"/>
              </a:buClr>
              <a:buFont typeface="Wingdings" pitchFamily="2" charset="2"/>
              <a:buChar char="§"/>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Ground and aerial survey to assess damage</a:t>
            </a:r>
          </a:p>
          <a:p>
            <a:pPr>
              <a:buClr>
                <a:schemeClr val="tx1"/>
              </a:buClr>
              <a:buFont typeface="Wingdings" pitchFamily="2" charset="2"/>
              <a:buChar char="§"/>
            </a:pPr>
            <a:r>
              <a:rPr lang="en-US" sz="1600" dirty="0" smtClean="0"/>
              <a:t>Evacuation plan</a:t>
            </a:r>
          </a:p>
          <a:p>
            <a:pPr>
              <a:buClr>
                <a:schemeClr val="tx1"/>
              </a:buClr>
              <a:buFont typeface="Wingdings" pitchFamily="2" charset="2"/>
              <a:buChar char="§"/>
            </a:pPr>
            <a:r>
              <a:rPr lang="en-US" sz="1600" dirty="0" smtClean="0"/>
              <a:t>Emergency response</a:t>
            </a:r>
          </a:p>
          <a:p>
            <a:pPr>
              <a:buClr>
                <a:schemeClr val="tx1"/>
              </a:buClr>
              <a:buFont typeface="Wingdings" pitchFamily="2" charset="2"/>
              <a:buChar char="§"/>
            </a:pPr>
            <a:r>
              <a:rPr lang="en-US" sz="1600" dirty="0" smtClean="0"/>
              <a:t>Reconstruction and rehabilitation</a:t>
            </a:r>
            <a:endParaRPr lang="en-US"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rPr>
              <a:t>For floods</a:t>
            </a:r>
            <a:endParaRPr lang="en-US" sz="2800" dirty="0">
              <a:solidFill>
                <a:srgbClr val="7030A0"/>
              </a:solidFill>
            </a:endParaRPr>
          </a:p>
        </p:txBody>
      </p:sp>
      <p:sp>
        <p:nvSpPr>
          <p:cNvPr id="3" name="Content Placeholder 2"/>
          <p:cNvSpPr>
            <a:spLocks noGrp="1"/>
          </p:cNvSpPr>
          <p:nvPr>
            <p:ph idx="1"/>
          </p:nvPr>
        </p:nvSpPr>
        <p:spPr>
          <a:xfrm>
            <a:off x="304800" y="1371600"/>
            <a:ext cx="8686800" cy="4708525"/>
          </a:xfrm>
        </p:spPr>
        <p:txBody>
          <a:bodyPr>
            <a:normAutofit/>
          </a:bodyPr>
          <a:lstStyle/>
          <a:p>
            <a:pPr>
              <a:buClrTx/>
              <a:buNone/>
            </a:pPr>
            <a:r>
              <a:rPr lang="en-US" sz="1600" dirty="0" smtClean="0"/>
              <a:t>A)    </a:t>
            </a:r>
            <a:r>
              <a:rPr lang="en-US" sz="1600" b="1" dirty="0" smtClean="0"/>
              <a:t>Risk reduction measures</a:t>
            </a:r>
          </a:p>
          <a:p>
            <a:pPr>
              <a:buClrTx/>
              <a:buFont typeface="Wingdings" pitchFamily="2" charset="2"/>
              <a:buChar char="§"/>
            </a:pPr>
            <a:r>
              <a:rPr lang="en-US" sz="1600" dirty="0" smtClean="0"/>
              <a:t>To control flood construction of channels, dykes, dams etc.</a:t>
            </a:r>
          </a:p>
          <a:p>
            <a:pPr>
              <a:buClrTx/>
              <a:buFont typeface="Wingdings" pitchFamily="2" charset="2"/>
              <a:buChar char="§"/>
            </a:pPr>
            <a:endParaRPr lang="en-US" sz="1600" dirty="0" smtClean="0"/>
          </a:p>
          <a:p>
            <a:pPr>
              <a:buClr>
                <a:schemeClr val="tx1"/>
              </a:buClr>
              <a:buNone/>
            </a:pPr>
            <a:r>
              <a:rPr lang="en-US" sz="1600" dirty="0" smtClean="0"/>
              <a:t>B)    </a:t>
            </a:r>
            <a:r>
              <a:rPr lang="en-US" sz="1600" b="1" dirty="0" smtClean="0"/>
              <a:t>Preparedness measures</a:t>
            </a:r>
          </a:p>
          <a:p>
            <a:pPr>
              <a:buClr>
                <a:schemeClr val="tx1"/>
              </a:buClr>
              <a:buFont typeface="Wingdings" pitchFamily="2" charset="2"/>
              <a:buChar char="§"/>
            </a:pPr>
            <a:r>
              <a:rPr lang="en-US" sz="1600" dirty="0" smtClean="0"/>
              <a:t>Detection of flood and warning systems</a:t>
            </a:r>
          </a:p>
          <a:p>
            <a:pPr>
              <a:buClr>
                <a:schemeClr val="tx1"/>
              </a:buClr>
              <a:buFont typeface="Wingdings" pitchFamily="2" charset="2"/>
              <a:buChar char="§"/>
            </a:pPr>
            <a:r>
              <a:rPr lang="en-US" sz="1600" dirty="0" smtClean="0"/>
              <a:t>Community participation</a:t>
            </a:r>
          </a:p>
          <a:p>
            <a:pPr>
              <a:buClr>
                <a:schemeClr val="tx1"/>
              </a:buClr>
              <a:buFont typeface="Wingdings" pitchFamily="2" charset="2"/>
              <a:buChar char="§"/>
            </a:pPr>
            <a:r>
              <a:rPr lang="en-US" sz="1600" dirty="0" smtClean="0"/>
              <a:t>Development of plan for flood plain management.</a:t>
            </a:r>
          </a:p>
          <a:p>
            <a:pPr>
              <a:buClr>
                <a:schemeClr val="tx1"/>
              </a:buClr>
              <a:buFont typeface="Wingdings" pitchFamily="2" charset="2"/>
              <a:buChar char="§"/>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Search and rescue operations</a:t>
            </a:r>
          </a:p>
          <a:p>
            <a:pPr>
              <a:buClr>
                <a:schemeClr val="tx1"/>
              </a:buClr>
              <a:buFont typeface="Wingdings" pitchFamily="2" charset="2"/>
              <a:buChar char="§"/>
            </a:pPr>
            <a:r>
              <a:rPr lang="en-US" sz="1600" dirty="0" smtClean="0"/>
              <a:t>Supply of food and drinking water</a:t>
            </a:r>
          </a:p>
          <a:p>
            <a:pPr>
              <a:buClr>
                <a:schemeClr val="tx1"/>
              </a:buClr>
              <a:buFont typeface="Wingdings" pitchFamily="2" charset="2"/>
              <a:buChar char="§"/>
            </a:pPr>
            <a:r>
              <a:rPr lang="en-US" sz="1600" dirty="0" smtClean="0"/>
              <a:t>Water purification</a:t>
            </a:r>
          </a:p>
          <a:p>
            <a:pPr>
              <a:buClr>
                <a:schemeClr val="tx1"/>
              </a:buClr>
              <a:buFont typeface="Wingdings" pitchFamily="2" charset="2"/>
              <a:buChar char="§"/>
            </a:pPr>
            <a:r>
              <a:rPr lang="en-US" sz="1600" dirty="0" smtClean="0"/>
              <a:t>Temporary shelter</a:t>
            </a:r>
          </a:p>
          <a:p>
            <a:pPr>
              <a:buClr>
                <a:schemeClr val="tx1"/>
              </a:buClr>
              <a:buFont typeface="Wingdings" pitchFamily="2" charset="2"/>
              <a:buChar char="§"/>
            </a:pPr>
            <a:r>
              <a:rPr lang="en-US" sz="1600" dirty="0" smtClean="0"/>
              <a:t>Arrange vaccination </a:t>
            </a:r>
            <a:r>
              <a:rPr lang="en-US" sz="1600" dirty="0" err="1" smtClean="0"/>
              <a:t>programmes</a:t>
            </a:r>
            <a:r>
              <a:rPr lang="en-US" sz="1600" dirty="0" smtClean="0"/>
              <a:t> to control diseases</a:t>
            </a:r>
          </a:p>
          <a:p>
            <a:pPr>
              <a:buClrTx/>
              <a:buAutoNum type="alphaUcParenR" startAt="2"/>
            </a:pPr>
            <a:endParaRPr lang="en-US" sz="1600" dirty="0" smtClean="0"/>
          </a:p>
          <a:p>
            <a:pPr>
              <a:buClrTx/>
              <a:buAutoNum type="alphaUcParenR" startAt="2"/>
            </a:pPr>
            <a:endParaRPr lang="en-US" sz="1600" dirty="0" smtClean="0"/>
          </a:p>
          <a:p>
            <a:endParaRPr lang="en-US"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rPr>
              <a:t>For droughts</a:t>
            </a:r>
            <a:endParaRPr lang="en-US" sz="2800" dirty="0">
              <a:solidFill>
                <a:srgbClr val="7030A0"/>
              </a:solidFill>
            </a:endParaRPr>
          </a:p>
        </p:txBody>
      </p:sp>
      <p:sp>
        <p:nvSpPr>
          <p:cNvPr id="3" name="Content Placeholder 2"/>
          <p:cNvSpPr>
            <a:spLocks noGrp="1"/>
          </p:cNvSpPr>
          <p:nvPr>
            <p:ph idx="1"/>
          </p:nvPr>
        </p:nvSpPr>
        <p:spPr>
          <a:xfrm>
            <a:off x="304800" y="1295400"/>
            <a:ext cx="8686800" cy="4784725"/>
          </a:xfrm>
        </p:spPr>
        <p:txBody>
          <a:bodyPr>
            <a:normAutofit/>
          </a:bodyPr>
          <a:lstStyle/>
          <a:p>
            <a:pPr>
              <a:buClrTx/>
              <a:buNone/>
            </a:pPr>
            <a:r>
              <a:rPr lang="en-US" sz="1600" b="1" dirty="0" smtClean="0"/>
              <a:t>A)   Risk reduction measures</a:t>
            </a:r>
          </a:p>
          <a:p>
            <a:pPr>
              <a:buClrTx/>
              <a:buFont typeface="Wingdings" pitchFamily="2" charset="2"/>
              <a:buChar char="§"/>
            </a:pPr>
            <a:r>
              <a:rPr lang="en-US" sz="1600" dirty="0" smtClean="0"/>
              <a:t>Early warning</a:t>
            </a:r>
          </a:p>
          <a:p>
            <a:pPr>
              <a:buClrTx/>
              <a:buFont typeface="Wingdings" pitchFamily="2" charset="2"/>
              <a:buChar char="§"/>
            </a:pPr>
            <a:endParaRPr lang="en-US" sz="1600" dirty="0" smtClean="0"/>
          </a:p>
          <a:p>
            <a:pPr>
              <a:buClr>
                <a:schemeClr val="tx1"/>
              </a:buClr>
              <a:buNone/>
            </a:pPr>
            <a:r>
              <a:rPr lang="en-US" sz="1600" dirty="0" smtClean="0"/>
              <a:t>B)    </a:t>
            </a:r>
            <a:r>
              <a:rPr lang="en-US" sz="1600" b="1" dirty="0" smtClean="0"/>
              <a:t>Preparedness measures</a:t>
            </a:r>
          </a:p>
          <a:p>
            <a:pPr>
              <a:buClr>
                <a:schemeClr val="tx1"/>
              </a:buClr>
              <a:buFont typeface="Wingdings" pitchFamily="2" charset="2"/>
              <a:buChar char="§"/>
            </a:pPr>
            <a:r>
              <a:rPr lang="en-US" sz="1600" dirty="0" smtClean="0"/>
              <a:t>Development of drought response plan </a:t>
            </a:r>
            <a:r>
              <a:rPr lang="en-US" sz="1600" dirty="0" err="1" smtClean="0"/>
              <a:t>plan</a:t>
            </a:r>
            <a:r>
              <a:rPr lang="en-US" sz="1600" dirty="0" smtClean="0"/>
              <a:t>.</a:t>
            </a:r>
          </a:p>
          <a:p>
            <a:pPr>
              <a:buClr>
                <a:schemeClr val="tx1"/>
              </a:buClr>
              <a:buFont typeface="Wingdings" pitchFamily="2" charset="2"/>
              <a:buChar char="§"/>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Measures for food security</a:t>
            </a:r>
          </a:p>
          <a:p>
            <a:pPr>
              <a:buClr>
                <a:schemeClr val="tx1"/>
              </a:buClr>
              <a:buFont typeface="Wingdings" pitchFamily="2" charset="2"/>
              <a:buChar char="§"/>
            </a:pPr>
            <a:r>
              <a:rPr lang="en-US" sz="1600" dirty="0" smtClean="0"/>
              <a:t>Employment creation </a:t>
            </a:r>
            <a:r>
              <a:rPr lang="en-US" sz="1600" dirty="0" err="1" smtClean="0"/>
              <a:t>programme</a:t>
            </a:r>
            <a:endParaRPr lang="en-US" sz="1600" dirty="0" smtClean="0"/>
          </a:p>
          <a:p>
            <a:pPr>
              <a:buClr>
                <a:schemeClr val="tx1"/>
              </a:buClr>
              <a:buFont typeface="Wingdings" pitchFamily="2" charset="2"/>
              <a:buChar char="§"/>
            </a:pPr>
            <a:r>
              <a:rPr lang="en-US" sz="1600" dirty="0" smtClean="0"/>
              <a:t>Proper food distribution system</a:t>
            </a:r>
          </a:p>
          <a:p>
            <a:pPr>
              <a:buClr>
                <a:schemeClr val="tx1"/>
              </a:buClr>
              <a:buFont typeface="Wingdings" pitchFamily="2" charset="2"/>
              <a:buChar char="§"/>
            </a:pPr>
            <a:r>
              <a:rPr lang="en-US" sz="1600" dirty="0" smtClean="0"/>
              <a:t>Special </a:t>
            </a:r>
            <a:r>
              <a:rPr lang="en-US" sz="1600" dirty="0" err="1" smtClean="0"/>
              <a:t>programme</a:t>
            </a:r>
            <a:r>
              <a:rPr lang="en-US" sz="1600" dirty="0" smtClean="0"/>
              <a:t> for livestock</a:t>
            </a:r>
          </a:p>
          <a:p>
            <a:pPr>
              <a:buClr>
                <a:schemeClr val="tx1"/>
              </a:buClr>
              <a:buFont typeface="Wingdings" pitchFamily="2" charset="2"/>
              <a:buChar char="§"/>
            </a:pPr>
            <a:r>
              <a:rPr lang="en-US" sz="1600" dirty="0" smtClean="0"/>
              <a:t>Supplementary feeding </a:t>
            </a:r>
            <a:r>
              <a:rPr lang="en-US" sz="1600" dirty="0" err="1" smtClean="0"/>
              <a:t>programme</a:t>
            </a:r>
            <a:endParaRPr lang="en-US" sz="1600" dirty="0" smtClean="0"/>
          </a:p>
          <a:p>
            <a:pPr>
              <a:buClr>
                <a:schemeClr val="tx1"/>
              </a:buClr>
              <a:buFont typeface="Wingdings" pitchFamily="2" charset="2"/>
              <a:buChar char="§"/>
            </a:pPr>
            <a:r>
              <a:rPr lang="en-US" sz="1600" dirty="0" smtClean="0"/>
              <a:t>Rehabilitation and health </a:t>
            </a:r>
            <a:r>
              <a:rPr lang="en-US" sz="1600" dirty="0" err="1" smtClean="0"/>
              <a:t>programme</a:t>
            </a:r>
            <a:endParaRPr lang="en-US" sz="1600" dirty="0" smtClean="0"/>
          </a:p>
          <a:p>
            <a:endParaRPr lang="en-US"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09600"/>
          </a:xfrm>
        </p:spPr>
        <p:txBody>
          <a:bodyPr>
            <a:normAutofit/>
          </a:bodyPr>
          <a:lstStyle/>
          <a:p>
            <a:r>
              <a:rPr lang="en-US" sz="2800" dirty="0" smtClean="0">
                <a:solidFill>
                  <a:srgbClr val="7030A0"/>
                </a:solidFill>
              </a:rPr>
              <a:t>For cyclones</a:t>
            </a:r>
            <a:endParaRPr lang="en-US" sz="2800" dirty="0">
              <a:solidFill>
                <a:srgbClr val="7030A0"/>
              </a:solidFill>
            </a:endParaRPr>
          </a:p>
        </p:txBody>
      </p:sp>
      <p:sp>
        <p:nvSpPr>
          <p:cNvPr id="3" name="Content Placeholder 2"/>
          <p:cNvSpPr>
            <a:spLocks noGrp="1"/>
          </p:cNvSpPr>
          <p:nvPr>
            <p:ph idx="1"/>
          </p:nvPr>
        </p:nvSpPr>
        <p:spPr>
          <a:xfrm>
            <a:off x="304800" y="1143000"/>
            <a:ext cx="8686800" cy="4937125"/>
          </a:xfrm>
        </p:spPr>
        <p:txBody>
          <a:bodyPr>
            <a:normAutofit/>
          </a:bodyPr>
          <a:lstStyle/>
          <a:p>
            <a:pPr>
              <a:buClrTx/>
              <a:buNone/>
            </a:pPr>
            <a:r>
              <a:rPr lang="en-US" sz="1600" b="1" dirty="0" smtClean="0"/>
              <a:t>A)   Pre disaster measures</a:t>
            </a:r>
          </a:p>
          <a:p>
            <a:pPr>
              <a:buClrTx/>
              <a:buFont typeface="Wingdings" pitchFamily="2" charset="2"/>
              <a:buChar char="§"/>
            </a:pPr>
            <a:r>
              <a:rPr lang="en-US" sz="1600" dirty="0" smtClean="0"/>
              <a:t>Planting wind breaker trees along the coast</a:t>
            </a:r>
          </a:p>
          <a:p>
            <a:pPr>
              <a:buClrTx/>
              <a:buFont typeface="Wingdings" pitchFamily="2" charset="2"/>
              <a:buChar char="§"/>
            </a:pPr>
            <a:r>
              <a:rPr lang="en-US" sz="1600" dirty="0" smtClean="0"/>
              <a:t>Construction of embankments along the coast.</a:t>
            </a:r>
          </a:p>
          <a:p>
            <a:pPr>
              <a:buClrTx/>
              <a:buFont typeface="Wingdings" pitchFamily="2" charset="2"/>
              <a:buChar char="§"/>
            </a:pPr>
            <a:r>
              <a:rPr lang="en-US" sz="1600" dirty="0" smtClean="0"/>
              <a:t>Construction of proper drainage system.</a:t>
            </a:r>
          </a:p>
          <a:p>
            <a:pPr>
              <a:buClrTx/>
              <a:buFont typeface="Wingdings" pitchFamily="2" charset="2"/>
              <a:buChar char="§"/>
            </a:pPr>
            <a:r>
              <a:rPr lang="en-US" sz="1600" dirty="0" smtClean="0"/>
              <a:t>Construction of roads for quick evacuation.</a:t>
            </a:r>
          </a:p>
          <a:p>
            <a:pPr>
              <a:buClrTx/>
              <a:buFont typeface="Wingdings" pitchFamily="2" charset="2"/>
              <a:buChar char="§"/>
            </a:pPr>
            <a:r>
              <a:rPr lang="en-US" sz="1600" dirty="0" smtClean="0"/>
              <a:t>Development of radio/siren system</a:t>
            </a:r>
          </a:p>
          <a:p>
            <a:pPr>
              <a:buClrTx/>
              <a:buFont typeface="Wingdings" pitchFamily="2" charset="2"/>
              <a:buChar char="§"/>
            </a:pPr>
            <a:r>
              <a:rPr lang="en-US" sz="1600" dirty="0" smtClean="0"/>
              <a:t>Mapping</a:t>
            </a:r>
          </a:p>
          <a:p>
            <a:pPr>
              <a:buClrTx/>
              <a:buFont typeface="Wingdings" pitchFamily="2" charset="2"/>
              <a:buChar char="§"/>
            </a:pPr>
            <a:r>
              <a:rPr lang="en-US" sz="1600" dirty="0" smtClean="0"/>
              <a:t>Public awareness and training</a:t>
            </a:r>
          </a:p>
          <a:p>
            <a:pPr>
              <a:buClrTx/>
              <a:buFont typeface="Wingdings" pitchFamily="2" charset="2"/>
              <a:buChar char="§"/>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Search and rescue operations</a:t>
            </a:r>
          </a:p>
          <a:p>
            <a:pPr>
              <a:buClr>
                <a:schemeClr val="tx1"/>
              </a:buClr>
              <a:buFont typeface="Wingdings" pitchFamily="2" charset="2"/>
              <a:buChar char="§"/>
            </a:pPr>
            <a:r>
              <a:rPr lang="en-US" sz="1600" dirty="0" smtClean="0"/>
              <a:t>Emergency medical response</a:t>
            </a:r>
          </a:p>
          <a:p>
            <a:pPr>
              <a:buClr>
                <a:schemeClr val="tx1"/>
              </a:buClr>
              <a:buFont typeface="Wingdings" pitchFamily="2" charset="2"/>
              <a:buChar char="§"/>
            </a:pPr>
            <a:r>
              <a:rPr lang="en-US" sz="1600" dirty="0" smtClean="0"/>
              <a:t>Survey on damage and needs</a:t>
            </a:r>
          </a:p>
          <a:p>
            <a:pPr>
              <a:buClr>
                <a:schemeClr val="tx1"/>
              </a:buClr>
              <a:buFont typeface="Wingdings" pitchFamily="2" charset="2"/>
              <a:buChar char="§"/>
            </a:pPr>
            <a:r>
              <a:rPr lang="en-US" sz="1600" dirty="0" smtClean="0"/>
              <a:t>Provide temporary shelter</a:t>
            </a:r>
          </a:p>
          <a:p>
            <a:pPr>
              <a:buClr>
                <a:schemeClr val="tx1"/>
              </a:buClr>
              <a:buFont typeface="Wingdings" pitchFamily="2" charset="2"/>
              <a:buChar char="§"/>
            </a:pPr>
            <a:r>
              <a:rPr lang="en-US" sz="1600" dirty="0" smtClean="0"/>
              <a:t>Arrange for short term food and water supply.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r>
              <a:rPr lang="en-US" sz="2800" dirty="0" smtClean="0">
                <a:solidFill>
                  <a:srgbClr val="7030A0"/>
                </a:solidFill>
              </a:rPr>
              <a:t>For avalanches</a:t>
            </a:r>
            <a:endParaRPr lang="en-US" sz="2800" dirty="0">
              <a:solidFill>
                <a:srgbClr val="7030A0"/>
              </a:solidFill>
            </a:endParaRPr>
          </a:p>
        </p:txBody>
      </p:sp>
      <p:sp>
        <p:nvSpPr>
          <p:cNvPr id="3" name="Content Placeholder 2"/>
          <p:cNvSpPr>
            <a:spLocks noGrp="1"/>
          </p:cNvSpPr>
          <p:nvPr>
            <p:ph idx="1"/>
          </p:nvPr>
        </p:nvSpPr>
        <p:spPr>
          <a:xfrm>
            <a:off x="304800" y="1219200"/>
            <a:ext cx="8686800" cy="4860925"/>
          </a:xfrm>
        </p:spPr>
        <p:txBody>
          <a:bodyPr>
            <a:normAutofit/>
          </a:bodyPr>
          <a:lstStyle/>
          <a:p>
            <a:pPr>
              <a:buClrTx/>
              <a:buNone/>
            </a:pPr>
            <a:r>
              <a:rPr lang="en-US" sz="1600" dirty="0" smtClean="0"/>
              <a:t>A)   </a:t>
            </a:r>
            <a:r>
              <a:rPr lang="en-US" sz="1600" b="1" dirty="0" smtClean="0"/>
              <a:t>Risk reduction measures</a:t>
            </a:r>
          </a:p>
          <a:p>
            <a:pPr>
              <a:buClrTx/>
              <a:buFont typeface="Wingdings" pitchFamily="2" charset="2"/>
              <a:buChar char="§"/>
            </a:pPr>
            <a:r>
              <a:rPr lang="en-US" sz="1600" dirty="0" smtClean="0"/>
              <a:t>Snow fences, light walls</a:t>
            </a:r>
          </a:p>
          <a:p>
            <a:pPr>
              <a:buClrTx/>
              <a:buFont typeface="Wingdings" pitchFamily="2" charset="2"/>
              <a:buChar char="§"/>
            </a:pPr>
            <a:r>
              <a:rPr lang="en-US" sz="1600" dirty="0" smtClean="0"/>
              <a:t>Dense trees can be planted.</a:t>
            </a:r>
          </a:p>
          <a:p>
            <a:pPr>
              <a:buClr>
                <a:schemeClr val="tx1"/>
              </a:buClr>
              <a:buNone/>
            </a:pPr>
            <a:endParaRPr lang="en-US" sz="1600" dirty="0" smtClean="0"/>
          </a:p>
          <a:p>
            <a:pPr>
              <a:buClr>
                <a:schemeClr val="tx1"/>
              </a:buClr>
              <a:buNone/>
            </a:pPr>
            <a:r>
              <a:rPr lang="en-US" sz="1600" dirty="0" smtClean="0"/>
              <a:t>B)    </a:t>
            </a:r>
            <a:r>
              <a:rPr lang="en-US" sz="1600" b="1" dirty="0" smtClean="0"/>
              <a:t>Mitigation measures</a:t>
            </a:r>
          </a:p>
          <a:p>
            <a:pPr algn="just">
              <a:buClr>
                <a:schemeClr val="tx1"/>
              </a:buClr>
              <a:buFont typeface="Wingdings" pitchFamily="2" charset="2"/>
              <a:buChar char="§"/>
            </a:pPr>
            <a:r>
              <a:rPr lang="en-US" sz="1600" dirty="0" smtClean="0"/>
              <a:t>Development of artificial </a:t>
            </a:r>
            <a:r>
              <a:rPr lang="en-US" sz="1600" dirty="0" smtClean="0">
                <a:solidFill>
                  <a:srgbClr val="7030A0"/>
                </a:solidFill>
              </a:rPr>
              <a:t>barriers</a:t>
            </a:r>
            <a:r>
              <a:rPr lang="en-US" sz="1600" dirty="0" smtClean="0"/>
              <a:t>.</a:t>
            </a:r>
          </a:p>
          <a:p>
            <a:pPr algn="just">
              <a:buClr>
                <a:schemeClr val="tx1"/>
              </a:buClr>
              <a:buFont typeface="Wingdings" pitchFamily="2" charset="2"/>
              <a:buChar char="Ø"/>
            </a:pPr>
            <a:r>
              <a:rPr lang="en-US" sz="1600" dirty="0" smtClean="0"/>
              <a:t>Snow Net- strung between poles anchored by wires.</a:t>
            </a:r>
          </a:p>
          <a:p>
            <a:pPr algn="just">
              <a:buClr>
                <a:schemeClr val="tx1"/>
              </a:buClr>
              <a:buFont typeface="Wingdings" pitchFamily="2" charset="2"/>
              <a:buChar char="Ø"/>
            </a:pPr>
            <a:r>
              <a:rPr lang="en-US" sz="1600" dirty="0" smtClean="0"/>
              <a:t>Snow fence- Rigid fence and constructed of steel, wood or concrete..</a:t>
            </a:r>
          </a:p>
          <a:p>
            <a:pPr algn="just">
              <a:buClr>
                <a:schemeClr val="tx1"/>
              </a:buClr>
              <a:buFont typeface="Wingdings" pitchFamily="2" charset="2"/>
              <a:buChar char="Ø"/>
            </a:pPr>
            <a:r>
              <a:rPr lang="en-US" sz="1600" dirty="0" smtClean="0"/>
              <a:t>Avalanche dam- Barriers made up of concrete, rocks or earth.</a:t>
            </a:r>
          </a:p>
          <a:p>
            <a:pPr algn="just">
              <a:buClr>
                <a:schemeClr val="tx1"/>
              </a:buClr>
              <a:buFont typeface="Wingdings" pitchFamily="2" charset="2"/>
              <a:buChar char="Ø"/>
            </a:pPr>
            <a:r>
              <a:rPr lang="en-US" sz="1600" dirty="0" smtClean="0"/>
              <a:t>Earth Mounds: To slow avalanches down.</a:t>
            </a:r>
          </a:p>
          <a:p>
            <a:pPr>
              <a:buClr>
                <a:schemeClr val="tx1"/>
              </a:buClr>
              <a:buFont typeface="Wingdings" pitchFamily="2" charset="2"/>
              <a:buChar char="§"/>
            </a:pPr>
            <a:r>
              <a:rPr lang="en-US" sz="1600" dirty="0" smtClean="0"/>
              <a:t>Safety measures are</a:t>
            </a:r>
          </a:p>
          <a:p>
            <a:pPr>
              <a:buClr>
                <a:schemeClr val="tx1"/>
              </a:buClr>
              <a:buFont typeface="Wingdings" pitchFamily="2" charset="2"/>
              <a:buChar char="Ø"/>
            </a:pPr>
            <a:r>
              <a:rPr lang="en-US" sz="1600" dirty="0" smtClean="0">
                <a:solidFill>
                  <a:srgbClr val="7030A0"/>
                </a:solidFill>
              </a:rPr>
              <a:t>Terrain </a:t>
            </a:r>
            <a:r>
              <a:rPr lang="en-US" sz="1600" dirty="0" smtClean="0"/>
              <a:t>management</a:t>
            </a:r>
          </a:p>
          <a:p>
            <a:pPr>
              <a:buClr>
                <a:schemeClr val="tx1"/>
              </a:buClr>
              <a:buFont typeface="Wingdings" pitchFamily="2" charset="2"/>
              <a:buChar char="Ø"/>
            </a:pPr>
            <a:r>
              <a:rPr lang="en-US" sz="1600" dirty="0" smtClean="0"/>
              <a:t>Group management</a:t>
            </a:r>
          </a:p>
          <a:p>
            <a:pPr>
              <a:buClr>
                <a:schemeClr val="tx1"/>
              </a:buClr>
              <a:buFont typeface="Wingdings" pitchFamily="2" charset="2"/>
              <a:buChar char="Ø"/>
            </a:pPr>
            <a:r>
              <a:rPr lang="en-US" sz="1600" dirty="0" smtClean="0"/>
              <a:t>Control measures</a:t>
            </a:r>
            <a:endParaRPr lang="en-US" sz="1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a:bodyPr>
          <a:lstStyle/>
          <a:p>
            <a:r>
              <a:rPr lang="en-US" sz="2800" dirty="0" smtClean="0">
                <a:solidFill>
                  <a:srgbClr val="7030A0"/>
                </a:solidFill>
              </a:rPr>
              <a:t>Nuclear accidents</a:t>
            </a:r>
            <a:endParaRPr lang="en-US" sz="2800" dirty="0">
              <a:solidFill>
                <a:srgbClr val="7030A0"/>
              </a:solidFill>
            </a:endParaRPr>
          </a:p>
        </p:txBody>
      </p:sp>
      <p:sp>
        <p:nvSpPr>
          <p:cNvPr id="3" name="Content Placeholder 2"/>
          <p:cNvSpPr>
            <a:spLocks noGrp="1"/>
          </p:cNvSpPr>
          <p:nvPr>
            <p:ph idx="1"/>
          </p:nvPr>
        </p:nvSpPr>
        <p:spPr>
          <a:xfrm>
            <a:off x="304800" y="1143000"/>
            <a:ext cx="8686800" cy="5257800"/>
          </a:xfrm>
        </p:spPr>
        <p:txBody>
          <a:bodyPr>
            <a:normAutofit lnSpcReduction="10000"/>
          </a:bodyPr>
          <a:lstStyle/>
          <a:p>
            <a:pPr>
              <a:buClrTx/>
              <a:buNone/>
            </a:pPr>
            <a:r>
              <a:rPr lang="en-US" sz="1600" dirty="0" smtClean="0"/>
              <a:t>A)    </a:t>
            </a:r>
            <a:r>
              <a:rPr lang="en-US" sz="1600" b="1" dirty="0" smtClean="0"/>
              <a:t>Risk reduction measures</a:t>
            </a:r>
          </a:p>
          <a:p>
            <a:pPr>
              <a:buClrTx/>
              <a:buFont typeface="Wingdings" pitchFamily="2" charset="2"/>
              <a:buChar char="§"/>
            </a:pPr>
            <a:r>
              <a:rPr lang="en-US" sz="1600" dirty="0" smtClean="0"/>
              <a:t>Preparedness for emergency</a:t>
            </a:r>
          </a:p>
          <a:p>
            <a:pPr>
              <a:buClrTx/>
              <a:buFont typeface="Wingdings" pitchFamily="2" charset="2"/>
              <a:buChar char="§"/>
            </a:pPr>
            <a:r>
              <a:rPr lang="en-US" sz="1600" dirty="0" smtClean="0"/>
              <a:t>Community awareness</a:t>
            </a:r>
          </a:p>
          <a:p>
            <a:pPr>
              <a:buClrTx/>
              <a:buFont typeface="Wingdings" pitchFamily="2" charset="2"/>
              <a:buChar char="§"/>
            </a:pPr>
            <a:endParaRPr lang="en-US" sz="1600" dirty="0" smtClean="0"/>
          </a:p>
          <a:p>
            <a:pPr>
              <a:buClr>
                <a:schemeClr val="tx1"/>
              </a:buClr>
              <a:buNone/>
            </a:pPr>
            <a:r>
              <a:rPr lang="en-US" sz="1600" dirty="0" smtClean="0"/>
              <a:t>B)    </a:t>
            </a:r>
            <a:r>
              <a:rPr lang="en-US" sz="1600" b="1" dirty="0" smtClean="0"/>
              <a:t>Preparedness measures</a:t>
            </a:r>
          </a:p>
          <a:p>
            <a:pPr>
              <a:buClr>
                <a:schemeClr val="tx1"/>
              </a:buClr>
              <a:buFont typeface="Wingdings" pitchFamily="2" charset="2"/>
              <a:buChar char="§"/>
            </a:pPr>
            <a:r>
              <a:rPr lang="en-US" sz="1600" dirty="0" smtClean="0"/>
              <a:t>Hazard mapping</a:t>
            </a:r>
          </a:p>
          <a:p>
            <a:pPr>
              <a:buClr>
                <a:schemeClr val="tx1"/>
              </a:buClr>
              <a:buFont typeface="Wingdings" pitchFamily="2" charset="2"/>
              <a:buChar char="§"/>
            </a:pPr>
            <a:r>
              <a:rPr lang="en-US" sz="1600" dirty="0" smtClean="0"/>
              <a:t>Inspection of storage</a:t>
            </a:r>
          </a:p>
          <a:p>
            <a:pPr>
              <a:buClr>
                <a:schemeClr val="tx1"/>
              </a:buClr>
              <a:buFont typeface="Wingdings" pitchFamily="2" charset="2"/>
              <a:buChar char="§"/>
            </a:pPr>
            <a:r>
              <a:rPr lang="en-US" sz="1600" dirty="0" smtClean="0"/>
              <a:t>Improving fire fighting facilities</a:t>
            </a:r>
          </a:p>
          <a:p>
            <a:pPr>
              <a:buClr>
                <a:schemeClr val="tx1"/>
              </a:buClr>
              <a:buFont typeface="Wingdings" pitchFamily="2" charset="2"/>
              <a:buChar char="§"/>
            </a:pPr>
            <a:r>
              <a:rPr lang="en-US" sz="1600" dirty="0" smtClean="0"/>
              <a:t>Monitoring pollution levels</a:t>
            </a:r>
          </a:p>
          <a:p>
            <a:pPr>
              <a:buClr>
                <a:schemeClr val="tx1"/>
              </a:buClr>
              <a:buFont typeface="Wingdings" pitchFamily="2" charset="2"/>
              <a:buChar char="§"/>
            </a:pPr>
            <a:r>
              <a:rPr lang="en-US" sz="1600" dirty="0" smtClean="0"/>
              <a:t>Practicing evacuation plans</a:t>
            </a:r>
          </a:p>
          <a:p>
            <a:pPr>
              <a:buClr>
                <a:schemeClr val="tx1"/>
              </a:buClr>
              <a:buFont typeface="Wingdings" pitchFamily="2" charset="2"/>
              <a:buChar char="§"/>
            </a:pPr>
            <a:r>
              <a:rPr lang="en-US" sz="1600" dirty="0" smtClean="0"/>
              <a:t>Testing warning system</a:t>
            </a:r>
          </a:p>
          <a:p>
            <a:pPr>
              <a:buClr>
                <a:schemeClr val="tx1"/>
              </a:buClr>
              <a:buFont typeface="Wingdings" pitchFamily="2" charset="2"/>
              <a:buChar char="§"/>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Search and rescue operations</a:t>
            </a:r>
          </a:p>
          <a:p>
            <a:pPr>
              <a:buClr>
                <a:schemeClr val="tx1"/>
              </a:buClr>
              <a:buFont typeface="Wingdings" pitchFamily="2" charset="2"/>
              <a:buChar char="§"/>
            </a:pPr>
            <a:r>
              <a:rPr lang="en-US" sz="1600" dirty="0" smtClean="0"/>
              <a:t>Clean up </a:t>
            </a:r>
            <a:r>
              <a:rPr lang="en-US" sz="1600" dirty="0" err="1" smtClean="0"/>
              <a:t>programmes</a:t>
            </a:r>
            <a:endParaRPr lang="en-US" sz="1600" dirty="0" smtClean="0"/>
          </a:p>
          <a:p>
            <a:pPr>
              <a:buClr>
                <a:schemeClr val="tx1"/>
              </a:buClr>
              <a:buFont typeface="Wingdings" pitchFamily="2" charset="2"/>
              <a:buChar char="§"/>
            </a:pPr>
            <a:r>
              <a:rPr lang="en-US" sz="1600" dirty="0" smtClean="0"/>
              <a:t>Alternate drinking water source</a:t>
            </a:r>
          </a:p>
          <a:p>
            <a:pPr>
              <a:buClr>
                <a:schemeClr val="tx1"/>
              </a:buClr>
              <a:buFont typeface="Wingdings" pitchFamily="2" charset="2"/>
              <a:buChar char="§"/>
            </a:pPr>
            <a:r>
              <a:rPr lang="en-US" sz="1600" dirty="0" smtClean="0"/>
              <a:t>Monitoring environmental effects</a:t>
            </a:r>
          </a:p>
          <a:p>
            <a:pPr>
              <a:buClr>
                <a:schemeClr val="tx1"/>
              </a:buClr>
              <a:buFont typeface="Wingdings" pitchFamily="2" charset="2"/>
              <a:buChar char="§"/>
            </a:pPr>
            <a:r>
              <a:rPr lang="en-US" sz="1600" dirty="0" smtClean="0"/>
              <a:t>Evacuation from affected area</a:t>
            </a:r>
          </a:p>
          <a:p>
            <a:pPr>
              <a:buClrTx/>
              <a:buAutoNum type="alphaUcParenR" startAt="2"/>
            </a:pPr>
            <a:endParaRPr lang="en-US" sz="1600" dirty="0" smtClean="0"/>
          </a:p>
          <a:p>
            <a:endParaRPr lang="en-US" sz="1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rPr>
              <a:t>Chemical industry</a:t>
            </a:r>
            <a:endParaRPr lang="en-US" sz="2800" dirty="0">
              <a:solidFill>
                <a:srgbClr val="7030A0"/>
              </a:solidFill>
            </a:endParaRPr>
          </a:p>
        </p:txBody>
      </p:sp>
      <p:sp>
        <p:nvSpPr>
          <p:cNvPr id="3" name="Content Placeholder 2"/>
          <p:cNvSpPr>
            <a:spLocks noGrp="1"/>
          </p:cNvSpPr>
          <p:nvPr>
            <p:ph idx="1"/>
          </p:nvPr>
        </p:nvSpPr>
        <p:spPr>
          <a:xfrm>
            <a:off x="304800" y="1295400"/>
            <a:ext cx="8534400" cy="4784725"/>
          </a:xfrm>
        </p:spPr>
        <p:txBody>
          <a:bodyPr>
            <a:normAutofit/>
          </a:bodyPr>
          <a:lstStyle/>
          <a:p>
            <a:pPr>
              <a:buClrTx/>
              <a:buNone/>
            </a:pPr>
            <a:r>
              <a:rPr lang="en-US" sz="1600" dirty="0" smtClean="0"/>
              <a:t>A)    </a:t>
            </a:r>
            <a:r>
              <a:rPr lang="en-US" sz="1600" b="1" dirty="0" smtClean="0"/>
              <a:t>Risk reduction measures</a:t>
            </a:r>
          </a:p>
          <a:p>
            <a:pPr>
              <a:buClrTx/>
              <a:buFont typeface="Wingdings" pitchFamily="2" charset="2"/>
              <a:buChar char="§"/>
            </a:pPr>
            <a:r>
              <a:rPr lang="en-US" sz="1600" dirty="0" smtClean="0"/>
              <a:t>Analyze the chemicals used in different workplace, identify their potential hazards.</a:t>
            </a:r>
          </a:p>
          <a:p>
            <a:pPr>
              <a:buClrTx/>
              <a:buFont typeface="Wingdings" pitchFamily="2" charset="2"/>
              <a:buChar char="§"/>
            </a:pPr>
            <a:r>
              <a:rPr lang="en-US" sz="1600" dirty="0" smtClean="0"/>
              <a:t>Workplaces should not be crowded to avoid biological hazards.</a:t>
            </a:r>
          </a:p>
          <a:p>
            <a:pPr>
              <a:buClrTx/>
              <a:buFont typeface="Wingdings" pitchFamily="2" charset="2"/>
              <a:buChar char="§"/>
            </a:pPr>
            <a:r>
              <a:rPr lang="en-US" sz="1600" dirty="0" smtClean="0"/>
              <a:t>Shower facility should be available </a:t>
            </a:r>
          </a:p>
          <a:p>
            <a:pPr>
              <a:buClrTx/>
              <a:buFont typeface="Wingdings" pitchFamily="2" charset="2"/>
              <a:buChar char="§"/>
            </a:pPr>
            <a:r>
              <a:rPr lang="en-US" sz="1600" dirty="0" smtClean="0"/>
              <a:t>Worker counseling </a:t>
            </a:r>
            <a:r>
              <a:rPr lang="en-US" sz="1600" dirty="0" err="1" smtClean="0"/>
              <a:t>programme</a:t>
            </a:r>
            <a:endParaRPr lang="en-US" sz="1600" dirty="0" smtClean="0"/>
          </a:p>
          <a:p>
            <a:pPr>
              <a:buClrTx/>
              <a:buFont typeface="Wingdings" pitchFamily="2" charset="2"/>
              <a:buChar char="§"/>
            </a:pPr>
            <a:r>
              <a:rPr lang="en-US" sz="1600" dirty="0" smtClean="0"/>
              <a:t>Workplace should have locker room to change clothes.</a:t>
            </a:r>
          </a:p>
          <a:p>
            <a:pPr>
              <a:buClrTx/>
              <a:buFont typeface="Wingdings" pitchFamily="2" charset="2"/>
              <a:buChar char="§"/>
            </a:pPr>
            <a:endParaRPr lang="en-US" sz="1600" dirty="0" smtClean="0"/>
          </a:p>
          <a:p>
            <a:pPr>
              <a:buClr>
                <a:schemeClr val="tx1"/>
              </a:buClr>
              <a:buNone/>
            </a:pPr>
            <a:endParaRPr lang="en-US" sz="1600" dirty="0" smtClean="0"/>
          </a:p>
          <a:p>
            <a:pPr>
              <a:buClr>
                <a:schemeClr val="tx1"/>
              </a:buClr>
              <a:buNone/>
            </a:pPr>
            <a:r>
              <a:rPr lang="en-US" sz="1600" dirty="0" smtClean="0"/>
              <a:t>C)    </a:t>
            </a:r>
            <a:r>
              <a:rPr lang="en-US" sz="1600" b="1" dirty="0" smtClean="0"/>
              <a:t>Post disaster needs</a:t>
            </a:r>
          </a:p>
          <a:p>
            <a:pPr>
              <a:buClr>
                <a:schemeClr val="tx1"/>
              </a:buClr>
              <a:buFont typeface="Wingdings" pitchFamily="2" charset="2"/>
              <a:buChar char="§"/>
            </a:pPr>
            <a:r>
              <a:rPr lang="en-US" sz="1600" dirty="0" smtClean="0"/>
              <a:t>Enclose the source of hazard.</a:t>
            </a:r>
          </a:p>
          <a:p>
            <a:pPr>
              <a:buClr>
                <a:schemeClr val="tx1"/>
              </a:buClr>
              <a:buFont typeface="Wingdings" pitchFamily="2" charset="2"/>
              <a:buChar char="§"/>
            </a:pPr>
            <a:r>
              <a:rPr lang="en-US" sz="1600" dirty="0" smtClean="0"/>
              <a:t>Isolate the object</a:t>
            </a:r>
          </a:p>
          <a:p>
            <a:pPr>
              <a:buClr>
                <a:schemeClr val="tx1"/>
              </a:buClr>
              <a:buFont typeface="Wingdings" pitchFamily="2" charset="2"/>
              <a:buChar char="§"/>
            </a:pPr>
            <a:r>
              <a:rPr lang="en-US" sz="1600" dirty="0" smtClean="0"/>
              <a:t>Substitute with other chemicals</a:t>
            </a:r>
          </a:p>
          <a:p>
            <a:pPr>
              <a:buClr>
                <a:schemeClr val="tx1"/>
              </a:buClr>
              <a:buFont typeface="Wingdings" pitchFamily="2" charset="2"/>
              <a:buChar char="§"/>
            </a:pPr>
            <a:r>
              <a:rPr lang="en-US" sz="1600" dirty="0" smtClean="0"/>
              <a:t>Production process must be assessed for risk.</a:t>
            </a:r>
          </a:p>
          <a:p>
            <a:pPr>
              <a:buClr>
                <a:schemeClr val="tx1"/>
              </a:buClr>
              <a:buFont typeface="Wingdings" pitchFamily="2" charset="2"/>
              <a:buChar char="§"/>
            </a:pPr>
            <a:endParaRPr lang="en-US" sz="1600" dirty="0" smtClean="0"/>
          </a:p>
          <a:p>
            <a:endParaRPr lang="en-US"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p:spPr>
        <p:txBody>
          <a:bodyPr>
            <a:normAutofit fontScale="90000"/>
          </a:bodyPr>
          <a:lstStyle/>
          <a:p>
            <a:pPr algn="ctr"/>
            <a:r>
              <a:rPr lang="en-US" dirty="0" smtClean="0"/>
              <a:t>Human rights issues in addressing disasters</a:t>
            </a:r>
            <a:endParaRPr lang="en-US" dirty="0"/>
          </a:p>
        </p:txBody>
      </p:sp>
      <p:sp>
        <p:nvSpPr>
          <p:cNvPr id="3" name="Content Placeholder 2"/>
          <p:cNvSpPr>
            <a:spLocks noGrp="1"/>
          </p:cNvSpPr>
          <p:nvPr>
            <p:ph idx="1"/>
          </p:nvPr>
        </p:nvSpPr>
        <p:spPr>
          <a:xfrm>
            <a:off x="228600" y="1295400"/>
            <a:ext cx="8763000" cy="5181600"/>
          </a:xfrm>
        </p:spPr>
        <p:txBody>
          <a:bodyPr>
            <a:normAutofit/>
          </a:bodyPr>
          <a:lstStyle/>
          <a:p>
            <a:pPr algn="just"/>
            <a:r>
              <a:rPr lang="en-US" sz="1600" dirty="0" smtClean="0">
                <a:solidFill>
                  <a:schemeClr val="tx1"/>
                </a:solidFill>
              </a:rPr>
              <a:t>There are several instances in India and other developing countries, where human rights violations occur even at the time of disaster.</a:t>
            </a:r>
          </a:p>
          <a:p>
            <a:pPr algn="just"/>
            <a:r>
              <a:rPr lang="en-US" sz="1600" dirty="0" smtClean="0">
                <a:solidFill>
                  <a:schemeClr val="tx1"/>
                </a:solidFill>
              </a:rPr>
              <a:t> Some of the violations relating to compensation and distribution of relief are as follows:</a:t>
            </a:r>
          </a:p>
          <a:p>
            <a:pPr algn="just">
              <a:buClrTx/>
              <a:buFont typeface="+mj-lt"/>
              <a:buAutoNum type="alphaLcPeriod"/>
            </a:pPr>
            <a:endParaRPr lang="en-US" sz="1600" dirty="0" smtClean="0"/>
          </a:p>
          <a:p>
            <a:pPr algn="just">
              <a:buClrTx/>
              <a:buFont typeface="Wingdings" pitchFamily="2" charset="2"/>
              <a:buChar char="q"/>
            </a:pPr>
            <a:r>
              <a:rPr lang="en-US" sz="1600" dirty="0" smtClean="0">
                <a:solidFill>
                  <a:schemeClr val="tx1"/>
                </a:solidFill>
              </a:rPr>
              <a:t>Discrimination in Relief distribution: Caste based discrimination occurs during disasters at the time of distribution of food and other aids</a:t>
            </a:r>
          </a:p>
          <a:p>
            <a:pPr algn="just">
              <a:buClrTx/>
              <a:buFont typeface="Wingdings" pitchFamily="2" charset="2"/>
              <a:buChar char="q"/>
            </a:pPr>
            <a:r>
              <a:rPr lang="en-US" sz="1600" dirty="0" smtClean="0">
                <a:solidFill>
                  <a:schemeClr val="tx1"/>
                </a:solidFill>
              </a:rPr>
              <a:t>Gender discrimination</a:t>
            </a:r>
          </a:p>
          <a:p>
            <a:pPr algn="just">
              <a:buClrTx/>
              <a:buFont typeface="Wingdings" pitchFamily="2" charset="2"/>
              <a:buChar char="q"/>
            </a:pPr>
            <a:r>
              <a:rPr lang="en-US" sz="1600" dirty="0" smtClean="0">
                <a:solidFill>
                  <a:schemeClr val="tx1"/>
                </a:solidFill>
              </a:rPr>
              <a:t>Economic class based discrimination. </a:t>
            </a:r>
          </a:p>
          <a:p>
            <a:pPr algn="just">
              <a:buClrTx/>
              <a:buFont typeface="Wingdings" pitchFamily="2" charset="2"/>
              <a:buChar char="q"/>
            </a:pPr>
            <a:r>
              <a:rPr lang="en-US" sz="1600" dirty="0" smtClean="0">
                <a:solidFill>
                  <a:schemeClr val="tx1"/>
                </a:solidFill>
              </a:rPr>
              <a:t> Lack of concern for Children</a:t>
            </a:r>
          </a:p>
          <a:p>
            <a:pPr algn="just">
              <a:buClrTx/>
              <a:buFont typeface="Wingdings" pitchFamily="2" charset="2"/>
              <a:buChar char="q"/>
            </a:pPr>
            <a:r>
              <a:rPr lang="en-US" sz="1600" dirty="0" smtClean="0">
                <a:solidFill>
                  <a:schemeClr val="tx1"/>
                </a:solidFill>
              </a:rPr>
              <a:t>Atrocities of Backward castes</a:t>
            </a:r>
          </a:p>
          <a:p>
            <a:pPr algn="just">
              <a:buClrTx/>
              <a:buFont typeface="Wingdings" pitchFamily="2" charset="2"/>
              <a:buChar char="q"/>
            </a:pPr>
            <a:r>
              <a:rPr lang="en-US" sz="1600" dirty="0" smtClean="0">
                <a:solidFill>
                  <a:schemeClr val="tx1"/>
                </a:solidFill>
              </a:rPr>
              <a:t>Neglect of Women Rights</a:t>
            </a:r>
          </a:p>
          <a:p>
            <a:pPr algn="just">
              <a:buClrTx/>
              <a:buFont typeface="Wingdings" pitchFamily="2" charset="2"/>
              <a:buChar char="q"/>
            </a:pPr>
            <a:r>
              <a:rPr lang="en-US" sz="1600" dirty="0" smtClean="0">
                <a:solidFill>
                  <a:schemeClr val="tx1"/>
                </a:solidFill>
              </a:rPr>
              <a:t>Lack of information</a:t>
            </a:r>
          </a:p>
          <a:p>
            <a:pPr algn="just">
              <a:buClrTx/>
              <a:buFont typeface="Wingdings" pitchFamily="2" charset="2"/>
              <a:buChar char="q"/>
            </a:pPr>
            <a:r>
              <a:rPr lang="en-US" sz="1600" dirty="0" smtClean="0">
                <a:solidFill>
                  <a:schemeClr val="tx1"/>
                </a:solidFill>
              </a:rPr>
              <a:t>Harassment  to Victims to claim compensation</a:t>
            </a:r>
            <a:endParaRPr lang="en-US"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dirty="0" smtClean="0">
                <a:solidFill>
                  <a:srgbClr val="0070C0"/>
                </a:solidFill>
              </a:rPr>
              <a:t>BHUJ EARTHQUAKE</a:t>
            </a:r>
            <a:endParaRPr lang="en-US" dirty="0">
              <a:solidFill>
                <a:srgbClr val="0070C0"/>
              </a:solidFill>
            </a:endParaRPr>
          </a:p>
        </p:txBody>
      </p:sp>
      <p:sp>
        <p:nvSpPr>
          <p:cNvPr id="3" name="Content Placeholder 2"/>
          <p:cNvSpPr>
            <a:spLocks noGrp="1"/>
          </p:cNvSpPr>
          <p:nvPr>
            <p:ph idx="1"/>
          </p:nvPr>
        </p:nvSpPr>
        <p:spPr>
          <a:xfrm>
            <a:off x="304800" y="1219200"/>
            <a:ext cx="8686800" cy="4860925"/>
          </a:xfrm>
        </p:spPr>
        <p:txBody>
          <a:bodyPr>
            <a:normAutofit/>
          </a:bodyPr>
          <a:lstStyle/>
          <a:p>
            <a:pPr algn="just">
              <a:buClrTx/>
              <a:buFont typeface="Wingdings" pitchFamily="2" charset="2"/>
              <a:buChar char="§"/>
            </a:pPr>
            <a:r>
              <a:rPr lang="en-US" sz="1600" dirty="0" smtClean="0"/>
              <a:t>The </a:t>
            </a:r>
            <a:r>
              <a:rPr lang="en-US" sz="1600" b="1" dirty="0" smtClean="0"/>
              <a:t>2001 Gujarat earthquake</a:t>
            </a:r>
            <a:r>
              <a:rPr lang="en-US" sz="1600" dirty="0" smtClean="0"/>
              <a:t>, also known as the </a:t>
            </a:r>
            <a:r>
              <a:rPr lang="en-US" sz="1600" dirty="0" err="1" smtClean="0"/>
              <a:t>Bhuj</a:t>
            </a:r>
            <a:r>
              <a:rPr lang="en-US" sz="1600" dirty="0" smtClean="0"/>
              <a:t> earthquake, occurred on 26 January, India's 52</a:t>
            </a:r>
            <a:r>
              <a:rPr lang="en-US" sz="1600" baseline="30000" dirty="0" smtClean="0"/>
              <a:t>nd</a:t>
            </a:r>
            <a:r>
              <a:rPr lang="en-US" sz="1600" dirty="0" smtClean="0"/>
              <a:t>  Republic Day at 08:46 am IST.</a:t>
            </a:r>
          </a:p>
          <a:p>
            <a:pPr algn="just">
              <a:buClrTx/>
              <a:buFont typeface="Wingdings" pitchFamily="2" charset="2"/>
              <a:buChar char="§"/>
            </a:pPr>
            <a:r>
              <a:rPr lang="en-US" sz="1600" b="1" dirty="0" smtClean="0"/>
              <a:t>Effects:</a:t>
            </a:r>
          </a:p>
          <a:p>
            <a:pPr algn="just">
              <a:buClrTx/>
              <a:buFont typeface="Wingdings" pitchFamily="2" charset="2"/>
              <a:buChar char="§"/>
            </a:pPr>
            <a:r>
              <a:rPr lang="en-US" sz="1600" dirty="0" smtClean="0"/>
              <a:t>Various villages were flattened and deaths occurred.</a:t>
            </a:r>
          </a:p>
          <a:p>
            <a:pPr algn="just">
              <a:buClrTx/>
              <a:buFont typeface="Wingdings" pitchFamily="2" charset="2"/>
              <a:buChar char="§"/>
            </a:pPr>
            <a:r>
              <a:rPr lang="en-US" sz="1600" dirty="0" smtClean="0"/>
              <a:t>Over one million structures were damaged or destroyed, including many historic buildings and tourist attractions.</a:t>
            </a:r>
            <a:r>
              <a:rPr lang="en-US" sz="1600" baseline="30000" dirty="0" smtClean="0"/>
              <a:t> </a:t>
            </a:r>
          </a:p>
          <a:p>
            <a:pPr algn="just">
              <a:buClrTx/>
              <a:buFont typeface="Wingdings" pitchFamily="2" charset="2"/>
              <a:buChar char="§"/>
            </a:pPr>
            <a:r>
              <a:rPr lang="en-US" sz="1600" dirty="0" smtClean="0"/>
              <a:t>The quake destroyed around 40% of homes, eight schools, two hospitals and 4 km of road in </a:t>
            </a:r>
            <a:r>
              <a:rPr lang="en-US" sz="1600" dirty="0" err="1" smtClean="0"/>
              <a:t>Bhuj</a:t>
            </a:r>
            <a:r>
              <a:rPr lang="en-US" sz="1600" dirty="0" smtClean="0"/>
              <a:t>, and partly destroyed the city's historic  monuments. 40 percent of </a:t>
            </a:r>
            <a:r>
              <a:rPr lang="en-US" sz="1600" dirty="0" err="1" smtClean="0"/>
              <a:t>hostoric</a:t>
            </a:r>
            <a:r>
              <a:rPr lang="en-US" sz="1600" dirty="0" smtClean="0"/>
              <a:t> places were damaged and collapsed.</a:t>
            </a:r>
          </a:p>
          <a:p>
            <a:pPr algn="just">
              <a:buClrTx/>
              <a:buFont typeface="Wingdings" pitchFamily="2" charset="2"/>
              <a:buChar char="§"/>
            </a:pPr>
            <a:r>
              <a:rPr lang="en-US" sz="1600" dirty="0" smtClean="0"/>
              <a:t>In Ahmadabad, (Gujarat's commercial capital ) as many as 50 multi-storey buildings collapsed and several hundred people were killed. </a:t>
            </a:r>
          </a:p>
          <a:p>
            <a:pPr algn="just">
              <a:buClrTx/>
              <a:buFont typeface="Wingdings" pitchFamily="2" charset="2"/>
              <a:buChar char="§"/>
            </a:pPr>
            <a:r>
              <a:rPr lang="en-US" sz="1600" dirty="0" smtClean="0"/>
              <a:t>Total property damage was estimated at $7.5 billion. In Kutch, the earthquake destroyed about 60% of food and water supplies and around 258,000 houses, 90% of the district's housing stock. </a:t>
            </a:r>
          </a:p>
          <a:p>
            <a:pPr algn="just">
              <a:buClrTx/>
              <a:buFont typeface="Wingdings" pitchFamily="2" charset="2"/>
              <a:buChar char="§"/>
            </a:pPr>
            <a:r>
              <a:rPr lang="en-US" sz="1600" dirty="0" smtClean="0"/>
              <a:t>The biggest setback was the total demolition of the </a:t>
            </a:r>
            <a:r>
              <a:rPr lang="en-US" sz="1600" dirty="0" err="1" smtClean="0"/>
              <a:t>Bhuj</a:t>
            </a:r>
            <a:r>
              <a:rPr lang="en-US" sz="1600" dirty="0" smtClean="0"/>
              <a:t> Civil hospital. </a:t>
            </a:r>
          </a:p>
          <a:p>
            <a:pPr algn="just">
              <a:buClrTx/>
              <a:buFont typeface="Wingdings" pitchFamily="2" charset="2"/>
              <a:buChar char="§"/>
            </a:pPr>
            <a:r>
              <a:rPr lang="en-US" sz="1600" dirty="0" smtClean="0"/>
              <a:t>The Indian Military provided emergency support</a:t>
            </a:r>
          </a:p>
          <a:p>
            <a:pPr>
              <a:buClrTx/>
              <a:buFont typeface="Wingdings" pitchFamily="2" charset="2"/>
              <a:buChar char="§"/>
            </a:pP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04800"/>
          </a:xfrm>
        </p:spPr>
        <p:txBody>
          <a:bodyPr>
            <a:normAutofit fontScale="90000"/>
          </a:bodyPr>
          <a:lstStyle/>
          <a:p>
            <a:endParaRPr lang="en-US" dirty="0"/>
          </a:p>
        </p:txBody>
      </p:sp>
      <p:sp>
        <p:nvSpPr>
          <p:cNvPr id="3" name="Content Placeholder 2"/>
          <p:cNvSpPr>
            <a:spLocks noGrp="1"/>
          </p:cNvSpPr>
          <p:nvPr>
            <p:ph idx="1"/>
          </p:nvPr>
        </p:nvSpPr>
        <p:spPr>
          <a:xfrm>
            <a:off x="304800" y="1143000"/>
            <a:ext cx="8686800" cy="5334000"/>
          </a:xfrm>
        </p:spPr>
        <p:txBody>
          <a:bodyPr>
            <a:normAutofit/>
          </a:bodyPr>
          <a:lstStyle/>
          <a:p>
            <a:pPr algn="just">
              <a:buClrTx/>
              <a:buFont typeface="Wingdings" pitchFamily="2" charset="2"/>
              <a:buChar char="§"/>
            </a:pPr>
            <a:r>
              <a:rPr lang="en-US" sz="1600" b="1" dirty="0" smtClean="0"/>
              <a:t>Relief:</a:t>
            </a:r>
          </a:p>
          <a:p>
            <a:pPr algn="just">
              <a:buClrTx/>
              <a:buFont typeface="Wingdings" pitchFamily="2" charset="2"/>
              <a:buChar char="§"/>
            </a:pPr>
            <a:r>
              <a:rPr lang="en-US" sz="1600" dirty="0" smtClean="0"/>
              <a:t>Four months after the earthquake the Gujarat Government announced the Gujarat Earthquake Reconstruction and Rehabilitation Policy. </a:t>
            </a:r>
          </a:p>
          <a:p>
            <a:pPr algn="just">
              <a:buClrTx/>
              <a:buFont typeface="Wingdings" pitchFamily="2" charset="2"/>
              <a:buChar char="§"/>
            </a:pPr>
            <a:r>
              <a:rPr lang="en-US" sz="1600" dirty="0" smtClean="0"/>
              <a:t>The main objectives of the policy included repairing, building, and strengthening houses and public buildings. Other objectives included the revival of the economy, health support, and reconstruction of the community and social infrastructure.</a:t>
            </a:r>
          </a:p>
          <a:p>
            <a:pPr algn="just">
              <a:buClrTx/>
              <a:buFont typeface="Wingdings" pitchFamily="2" charset="2"/>
              <a:buChar char="§"/>
            </a:pPr>
            <a:r>
              <a:rPr lang="en-US" sz="1600" dirty="0" smtClean="0"/>
              <a:t>In order to support the reconstruction and rehabilitation of the city, the Gujarat government created four assistance packages worth up to US$1 billion. These packages assisted about 300,000 families. The government also announced a US$2.5 million package to revive small, medium, and cottage industries. The World Bank and the Asian Development Bank also provided loans worth $300 million and $500 million respectively.</a:t>
            </a:r>
          </a:p>
          <a:p>
            <a:pPr>
              <a:buClrTx/>
              <a:buFont typeface="Wingdings" pitchFamily="2" charset="2"/>
              <a:buChar char="§"/>
            </a:pP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huj-759.jpg"/>
          <p:cNvPicPr>
            <a:picLocks noGrp="1" noChangeAspect="1" noChangeArrowheads="1"/>
          </p:cNvPicPr>
          <p:nvPr>
            <p:ph idx="1"/>
          </p:nvPr>
        </p:nvPicPr>
        <p:blipFill>
          <a:blip r:embed="rId2"/>
          <a:srcRect/>
          <a:stretch>
            <a:fillRect/>
          </a:stretch>
        </p:blipFill>
        <p:spPr bwMode="auto">
          <a:xfrm>
            <a:off x="533400" y="762000"/>
            <a:ext cx="4626864" cy="5239512"/>
          </a:xfrm>
          <a:prstGeom prst="rect">
            <a:avLst/>
          </a:prstGeom>
          <a:noFill/>
        </p:spPr>
      </p:pic>
      <p:pic>
        <p:nvPicPr>
          <p:cNvPr id="3075" name="Picture 3" descr="C:\Users\USER\Desktop\bhuj-earthquake-kutch-gujarat-india-26-january-2001-CE8P01.jpg"/>
          <p:cNvPicPr>
            <a:picLocks noChangeAspect="1" noChangeArrowheads="1"/>
          </p:cNvPicPr>
          <p:nvPr/>
        </p:nvPicPr>
        <p:blipFill>
          <a:blip r:embed="rId3"/>
          <a:srcRect/>
          <a:stretch>
            <a:fillRect/>
          </a:stretch>
        </p:blipFill>
        <p:spPr bwMode="auto">
          <a:xfrm>
            <a:off x="5257800" y="762000"/>
            <a:ext cx="3505041" cy="5257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4152</TotalTime>
  <Words>4733</Words>
  <Application>Microsoft Office PowerPoint</Application>
  <PresentationFormat>On-screen Show (4:3)</PresentationFormat>
  <Paragraphs>554</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Trek</vt:lpstr>
      <vt:lpstr>Concept of disaster</vt:lpstr>
      <vt:lpstr>Slide 2</vt:lpstr>
      <vt:lpstr>Slide 3</vt:lpstr>
      <vt:lpstr>Effects of disaster</vt:lpstr>
      <vt:lpstr>Slide 5</vt:lpstr>
      <vt:lpstr>Slide 6</vt:lpstr>
      <vt:lpstr>BHUJ EARTHQUAKE</vt:lpstr>
      <vt:lpstr>Slide 8</vt:lpstr>
      <vt:lpstr>Slide 9</vt:lpstr>
      <vt:lpstr>MAHARASHTRA FLOODS 2005</vt:lpstr>
      <vt:lpstr>Slide 11</vt:lpstr>
      <vt:lpstr>Areas in Mumbai badly affected by the flooding</vt:lpstr>
      <vt:lpstr>OIL SPILL- COLLISION OF MSC CHITRA AND MV KHALIJIA</vt:lpstr>
      <vt:lpstr>Slide 14</vt:lpstr>
      <vt:lpstr>Types of disasters</vt:lpstr>
      <vt:lpstr>Natural disasters</vt:lpstr>
      <vt:lpstr>earthquake</vt:lpstr>
      <vt:lpstr>Slide 18</vt:lpstr>
      <vt:lpstr>Slide 19</vt:lpstr>
      <vt:lpstr>floods</vt:lpstr>
      <vt:lpstr>Slide 21</vt:lpstr>
      <vt:lpstr>Cyclone</vt:lpstr>
      <vt:lpstr>Slide 23</vt:lpstr>
      <vt:lpstr>drought</vt:lpstr>
      <vt:lpstr>Slide 25</vt:lpstr>
      <vt:lpstr>avalanches</vt:lpstr>
      <vt:lpstr>Slide 27</vt:lpstr>
      <vt:lpstr>landslides</vt:lpstr>
      <vt:lpstr>Slide 29</vt:lpstr>
      <vt:lpstr>                      Man made disasters</vt:lpstr>
      <vt:lpstr>Nuclear accidents</vt:lpstr>
      <vt:lpstr>Slide 32</vt:lpstr>
      <vt:lpstr>Slide 33</vt:lpstr>
      <vt:lpstr>Chemical Accidents</vt:lpstr>
      <vt:lpstr>Bhopal gas disaster</vt:lpstr>
      <vt:lpstr>Slide 36</vt:lpstr>
      <vt:lpstr>Hybrid disasters</vt:lpstr>
      <vt:lpstr>Flood due to man made activities</vt:lpstr>
      <vt:lpstr>Slide 39</vt:lpstr>
      <vt:lpstr>DEALING WITH DISASTERS</vt:lpstr>
      <vt:lpstr>Slide 41</vt:lpstr>
      <vt:lpstr>Dealing with earthquake</vt:lpstr>
      <vt:lpstr>Slide 43</vt:lpstr>
      <vt:lpstr>Slide 44</vt:lpstr>
      <vt:lpstr>.</vt:lpstr>
      <vt:lpstr>flood</vt:lpstr>
      <vt:lpstr>Slide 47</vt:lpstr>
      <vt:lpstr>Slide 48</vt:lpstr>
      <vt:lpstr>Slide 49</vt:lpstr>
      <vt:lpstr>Slide 50</vt:lpstr>
      <vt:lpstr>Preparedness for earthquake</vt:lpstr>
      <vt:lpstr>Slide 52</vt:lpstr>
      <vt:lpstr>Slide 53</vt:lpstr>
      <vt:lpstr>Response during earthquake</vt:lpstr>
      <vt:lpstr>Assam floods</vt:lpstr>
      <vt:lpstr>Slide 56</vt:lpstr>
      <vt:lpstr>Slide 57</vt:lpstr>
      <vt:lpstr>Slide 58</vt:lpstr>
      <vt:lpstr>Recovery after drought</vt:lpstr>
      <vt:lpstr>Slide 60</vt:lpstr>
      <vt:lpstr>For Earthquake &amp; tsunami</vt:lpstr>
      <vt:lpstr>For volcanoes</vt:lpstr>
      <vt:lpstr>For floods</vt:lpstr>
      <vt:lpstr>For droughts</vt:lpstr>
      <vt:lpstr>For cyclones</vt:lpstr>
      <vt:lpstr>For avalanches</vt:lpstr>
      <vt:lpstr>Nuclear accidents</vt:lpstr>
      <vt:lpstr>Chemical industry</vt:lpstr>
      <vt:lpstr>Human rights issues in addressing disasters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565</cp:revision>
  <dcterms:created xsi:type="dcterms:W3CDTF">2020-08-07T07:28:00Z</dcterms:created>
  <dcterms:modified xsi:type="dcterms:W3CDTF">2020-12-02T02:08:41Z</dcterms:modified>
</cp:coreProperties>
</file>